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8" r:id="rId3"/>
    <p:sldId id="264" r:id="rId4"/>
    <p:sldId id="262" r:id="rId5"/>
    <p:sldId id="263" r:id="rId6"/>
    <p:sldId id="260" r:id="rId7"/>
    <p:sldId id="265" r:id="rId8"/>
    <p:sldId id="261" r:id="rId9"/>
    <p:sldId id="266" r:id="rId10"/>
  </p:sldIdLst>
  <p:sldSz cx="9144000" cy="6858000" type="screen4x3"/>
  <p:notesSz cx="6889750" cy="1002188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3591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5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AA83A1-8FCA-457B-A501-77C01A2D8276}" type="doc">
      <dgm:prSet loTypeId="urn:microsoft.com/office/officeart/2008/layout/Radial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AT"/>
        </a:p>
      </dgm:t>
    </dgm:pt>
    <dgm:pt modelId="{C9D29795-2F6C-41D0-9BCB-8C9505C3F6C8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School Quality -</a:t>
          </a:r>
          <a:r>
            <a:rPr lang="de-DE" dirty="0" err="1" smtClean="0">
              <a:solidFill>
                <a:schemeClr val="tx1"/>
              </a:solidFill>
            </a:rPr>
            <a:t>Inclusion</a:t>
          </a:r>
          <a:endParaRPr lang="de-AT" dirty="0">
            <a:solidFill>
              <a:schemeClr val="tx1"/>
            </a:solidFill>
          </a:endParaRPr>
        </a:p>
      </dgm:t>
    </dgm:pt>
    <dgm:pt modelId="{B0754ABE-4755-4030-8B49-648F93BF8DAA}" type="parTrans" cxnId="{88F954FC-64DF-4E17-BDED-D785A4A64F2A}">
      <dgm:prSet/>
      <dgm:spPr/>
      <dgm:t>
        <a:bodyPr/>
        <a:lstStyle/>
        <a:p>
          <a:endParaRPr lang="de-AT"/>
        </a:p>
      </dgm:t>
    </dgm:pt>
    <dgm:pt modelId="{433E1D1E-E1CD-47B0-83B1-355E3ED950C4}" type="sibTrans" cxnId="{88F954FC-64DF-4E17-BDED-D785A4A64F2A}">
      <dgm:prSet/>
      <dgm:spPr/>
      <dgm:t>
        <a:bodyPr/>
        <a:lstStyle/>
        <a:p>
          <a:endParaRPr lang="de-AT"/>
        </a:p>
      </dgm:t>
    </dgm:pt>
    <dgm:pt modelId="{8995B9A4-9971-4B8E-B66C-72A35481EF9F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de-DE" sz="2500" dirty="0" smtClean="0">
              <a:solidFill>
                <a:schemeClr val="tx1"/>
              </a:solidFill>
            </a:rPr>
            <a:t>A)</a:t>
          </a:r>
          <a:r>
            <a:rPr lang="de-DE" sz="2500" dirty="0" err="1" smtClean="0">
              <a:solidFill>
                <a:schemeClr val="tx1"/>
              </a:solidFill>
            </a:rPr>
            <a:t>Creating</a:t>
          </a:r>
          <a:r>
            <a:rPr lang="de-DE" sz="2500" dirty="0" smtClean="0">
              <a:solidFill>
                <a:schemeClr val="tx1"/>
              </a:solidFill>
            </a:rPr>
            <a:t> inclusive </a:t>
          </a:r>
          <a:r>
            <a:rPr lang="de-DE" sz="2500" dirty="0" err="1" smtClean="0">
              <a:solidFill>
                <a:schemeClr val="tx1"/>
              </a:solidFill>
            </a:rPr>
            <a:t>cultures</a:t>
          </a:r>
          <a:r>
            <a:rPr lang="de-DE" sz="2500" dirty="0" smtClean="0">
              <a:solidFill>
                <a:schemeClr val="tx1"/>
              </a:solidFill>
            </a:rPr>
            <a:t>: </a:t>
          </a:r>
        </a:p>
        <a:p>
          <a:r>
            <a:rPr lang="de-DE" sz="1600" dirty="0" smtClean="0">
              <a:solidFill>
                <a:schemeClr val="tx1"/>
              </a:solidFill>
            </a:rPr>
            <a:t>Building </a:t>
          </a:r>
          <a:r>
            <a:rPr lang="de-DE" sz="1600" dirty="0" err="1" smtClean="0">
              <a:solidFill>
                <a:schemeClr val="tx1"/>
              </a:solidFill>
            </a:rPr>
            <a:t>community</a:t>
          </a:r>
          <a:r>
            <a:rPr lang="de-DE" sz="1600" dirty="0" smtClean="0">
              <a:solidFill>
                <a:schemeClr val="tx1"/>
              </a:solidFill>
            </a:rPr>
            <a:t>, </a:t>
          </a:r>
          <a:r>
            <a:rPr lang="de-DE" sz="1600" dirty="0" err="1" smtClean="0">
              <a:solidFill>
                <a:schemeClr val="tx1"/>
              </a:solidFill>
            </a:rPr>
            <a:t>Establishing</a:t>
          </a:r>
          <a:r>
            <a:rPr lang="de-DE" sz="1600" dirty="0" smtClean="0">
              <a:solidFill>
                <a:schemeClr val="tx1"/>
              </a:solidFill>
            </a:rPr>
            <a:t> </a:t>
          </a:r>
          <a:r>
            <a:rPr lang="de-DE" sz="1600" dirty="0" err="1" smtClean="0">
              <a:solidFill>
                <a:schemeClr val="tx1"/>
              </a:solidFill>
            </a:rPr>
            <a:t>values</a:t>
          </a:r>
          <a:endParaRPr lang="de-AT" sz="1600" dirty="0">
            <a:solidFill>
              <a:schemeClr val="tx1"/>
            </a:solidFill>
          </a:endParaRPr>
        </a:p>
      </dgm:t>
    </dgm:pt>
    <dgm:pt modelId="{8223B43D-73D2-4CA3-B3E7-681FDEED7163}" type="parTrans" cxnId="{36EE2EF7-388F-4B22-B0E1-8313C72D36CD}">
      <dgm:prSet/>
      <dgm:spPr/>
      <dgm:t>
        <a:bodyPr/>
        <a:lstStyle/>
        <a:p>
          <a:endParaRPr lang="de-AT"/>
        </a:p>
      </dgm:t>
    </dgm:pt>
    <dgm:pt modelId="{33C94D96-35B4-42A6-AC95-FD16BABD3B63}" type="sibTrans" cxnId="{36EE2EF7-388F-4B22-B0E1-8313C72D36CD}">
      <dgm:prSet/>
      <dgm:spPr/>
      <dgm:t>
        <a:bodyPr/>
        <a:lstStyle/>
        <a:p>
          <a:endParaRPr lang="de-AT"/>
        </a:p>
      </dgm:t>
    </dgm:pt>
    <dgm:pt modelId="{86A650C0-2000-47CC-B5D4-FD8B86581A6C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de-DE" sz="2500" dirty="0" smtClean="0">
              <a:solidFill>
                <a:schemeClr val="tx1"/>
              </a:solidFill>
            </a:rPr>
            <a:t>B) </a:t>
          </a:r>
          <a:r>
            <a:rPr lang="de-DE" sz="2500" dirty="0" err="1" smtClean="0">
              <a:solidFill>
                <a:schemeClr val="tx1"/>
              </a:solidFill>
            </a:rPr>
            <a:t>Producing</a:t>
          </a:r>
          <a:r>
            <a:rPr lang="de-DE" sz="2500" dirty="0" smtClean="0">
              <a:solidFill>
                <a:schemeClr val="tx1"/>
              </a:solidFill>
            </a:rPr>
            <a:t> inclusive </a:t>
          </a:r>
          <a:r>
            <a:rPr lang="de-DE" sz="2500" dirty="0" err="1" smtClean="0">
              <a:solidFill>
                <a:schemeClr val="tx1"/>
              </a:solidFill>
            </a:rPr>
            <a:t>policy</a:t>
          </a:r>
          <a:r>
            <a:rPr lang="de-DE" sz="2500" dirty="0" smtClean="0">
              <a:solidFill>
                <a:schemeClr val="tx1"/>
              </a:solidFill>
            </a:rPr>
            <a:t>:</a:t>
          </a:r>
        </a:p>
        <a:p>
          <a:r>
            <a:rPr lang="de-DE" sz="2500" dirty="0" smtClean="0">
              <a:solidFill>
                <a:schemeClr val="tx1"/>
              </a:solidFill>
            </a:rPr>
            <a:t> </a:t>
          </a:r>
          <a:r>
            <a:rPr lang="de-DE" sz="1600" dirty="0" err="1" smtClean="0">
              <a:solidFill>
                <a:schemeClr val="tx1"/>
              </a:solidFill>
            </a:rPr>
            <a:t>Developing</a:t>
          </a:r>
          <a:r>
            <a:rPr lang="de-DE" sz="1600" dirty="0" smtClean="0">
              <a:solidFill>
                <a:schemeClr val="tx1"/>
              </a:solidFill>
            </a:rPr>
            <a:t> </a:t>
          </a:r>
          <a:r>
            <a:rPr lang="de-DE" sz="1600" dirty="0" err="1" smtClean="0">
              <a:solidFill>
                <a:schemeClr val="tx1"/>
              </a:solidFill>
            </a:rPr>
            <a:t>the</a:t>
          </a:r>
          <a:r>
            <a:rPr lang="de-DE" sz="1600" dirty="0" smtClean="0">
              <a:solidFill>
                <a:schemeClr val="tx1"/>
              </a:solidFill>
            </a:rPr>
            <a:t> </a:t>
          </a:r>
          <a:r>
            <a:rPr lang="de-DE" sz="1600" dirty="0" err="1" smtClean="0">
              <a:solidFill>
                <a:schemeClr val="tx1"/>
              </a:solidFill>
            </a:rPr>
            <a:t>school</a:t>
          </a:r>
          <a:r>
            <a:rPr lang="de-DE" sz="1600" dirty="0" smtClean="0">
              <a:solidFill>
                <a:schemeClr val="tx1"/>
              </a:solidFill>
            </a:rPr>
            <a:t> </a:t>
          </a:r>
          <a:r>
            <a:rPr lang="de-DE" sz="1600" dirty="0" err="1" smtClean="0">
              <a:solidFill>
                <a:schemeClr val="tx1"/>
              </a:solidFill>
            </a:rPr>
            <a:t>for</a:t>
          </a:r>
          <a:r>
            <a:rPr lang="de-DE" sz="1600" dirty="0" smtClean="0">
              <a:solidFill>
                <a:schemeClr val="tx1"/>
              </a:solidFill>
            </a:rPr>
            <a:t> all; </a:t>
          </a:r>
        </a:p>
        <a:p>
          <a:r>
            <a:rPr lang="de-DE" sz="1600" dirty="0" smtClean="0">
              <a:solidFill>
                <a:schemeClr val="tx1"/>
              </a:solidFill>
            </a:rPr>
            <a:t>Organsing </a:t>
          </a:r>
          <a:r>
            <a:rPr lang="de-DE" sz="1600" dirty="0" err="1" smtClean="0">
              <a:solidFill>
                <a:schemeClr val="tx1"/>
              </a:solidFill>
            </a:rPr>
            <a:t>support</a:t>
          </a:r>
          <a:r>
            <a:rPr lang="de-DE" sz="1600" dirty="0" smtClean="0">
              <a:solidFill>
                <a:schemeClr val="tx1"/>
              </a:solidFill>
            </a:rPr>
            <a:t>  </a:t>
          </a:r>
          <a:r>
            <a:rPr lang="de-DE" sz="1600" dirty="0" err="1" smtClean="0">
              <a:solidFill>
                <a:schemeClr val="tx1"/>
              </a:solidFill>
            </a:rPr>
            <a:t>for</a:t>
          </a:r>
          <a:r>
            <a:rPr lang="de-DE" sz="1600" dirty="0" smtClean="0">
              <a:solidFill>
                <a:schemeClr val="tx1"/>
              </a:solidFill>
            </a:rPr>
            <a:t> </a:t>
          </a:r>
          <a:r>
            <a:rPr lang="de-DE" sz="1600" dirty="0" err="1" smtClean="0">
              <a:solidFill>
                <a:schemeClr val="tx1"/>
              </a:solidFill>
            </a:rPr>
            <a:t>diversity</a:t>
          </a:r>
          <a:r>
            <a:rPr lang="de-DE" sz="1600" dirty="0" smtClean="0">
              <a:solidFill>
                <a:schemeClr val="tx1"/>
              </a:solidFill>
            </a:rPr>
            <a:t> </a:t>
          </a:r>
          <a:endParaRPr lang="de-AT" sz="1600" dirty="0">
            <a:solidFill>
              <a:schemeClr val="tx1"/>
            </a:solidFill>
          </a:endParaRPr>
        </a:p>
      </dgm:t>
    </dgm:pt>
    <dgm:pt modelId="{A7CBF0C5-3F32-49CD-9007-E1CFF9213839}" type="parTrans" cxnId="{4B55124A-2D3D-4481-9F70-42AA5437AEC7}">
      <dgm:prSet/>
      <dgm:spPr/>
      <dgm:t>
        <a:bodyPr/>
        <a:lstStyle/>
        <a:p>
          <a:endParaRPr lang="de-AT"/>
        </a:p>
      </dgm:t>
    </dgm:pt>
    <dgm:pt modelId="{BF12DE64-3DB5-4D3E-A1DF-F92A17250657}" type="sibTrans" cxnId="{4B55124A-2D3D-4481-9F70-42AA5437AEC7}">
      <dgm:prSet/>
      <dgm:spPr/>
      <dgm:t>
        <a:bodyPr/>
        <a:lstStyle/>
        <a:p>
          <a:endParaRPr lang="de-AT"/>
        </a:p>
      </dgm:t>
    </dgm:pt>
    <dgm:pt modelId="{F172C720-BE70-4A5A-AFF6-9DD7A2F9E73F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de-DE" sz="2600" dirty="0" smtClean="0">
              <a:solidFill>
                <a:schemeClr val="tx1"/>
              </a:solidFill>
            </a:rPr>
            <a:t>C) </a:t>
          </a:r>
          <a:r>
            <a:rPr lang="de-DE" sz="2600" dirty="0" err="1" smtClean="0">
              <a:solidFill>
                <a:schemeClr val="tx1"/>
              </a:solidFill>
            </a:rPr>
            <a:t>Evolving</a:t>
          </a:r>
          <a:r>
            <a:rPr lang="de-DE" sz="2600" dirty="0" smtClean="0">
              <a:solidFill>
                <a:schemeClr val="tx1"/>
              </a:solidFill>
            </a:rPr>
            <a:t> inclusive </a:t>
          </a:r>
          <a:r>
            <a:rPr lang="de-DE" sz="2600" dirty="0" err="1" smtClean="0">
              <a:solidFill>
                <a:schemeClr val="tx1"/>
              </a:solidFill>
            </a:rPr>
            <a:t>practices</a:t>
          </a:r>
          <a:r>
            <a:rPr lang="de-DE" sz="2600" dirty="0" smtClean="0">
              <a:solidFill>
                <a:schemeClr val="tx1"/>
              </a:solidFill>
            </a:rPr>
            <a:t>: </a:t>
          </a:r>
        </a:p>
        <a:p>
          <a:r>
            <a:rPr lang="de-DE" sz="1600" dirty="0" err="1" smtClean="0">
              <a:solidFill>
                <a:schemeClr val="tx1"/>
              </a:solidFill>
            </a:rPr>
            <a:t>Orchestrating</a:t>
          </a:r>
          <a:r>
            <a:rPr lang="de-DE" sz="1600" dirty="0" smtClean="0">
              <a:solidFill>
                <a:schemeClr val="tx1"/>
              </a:solidFill>
            </a:rPr>
            <a:t> </a:t>
          </a:r>
          <a:r>
            <a:rPr lang="de-DE" sz="1600" dirty="0" err="1" smtClean="0">
              <a:solidFill>
                <a:schemeClr val="tx1"/>
              </a:solidFill>
            </a:rPr>
            <a:t>learning</a:t>
          </a:r>
          <a:r>
            <a:rPr lang="de-DE" sz="1600" dirty="0" smtClean="0">
              <a:solidFill>
                <a:schemeClr val="tx1"/>
              </a:solidFill>
            </a:rPr>
            <a:t>; </a:t>
          </a:r>
          <a:r>
            <a:rPr lang="de-DE" sz="1600" dirty="0" err="1" smtClean="0">
              <a:solidFill>
                <a:schemeClr val="tx1"/>
              </a:solidFill>
            </a:rPr>
            <a:t>Mobilising</a:t>
          </a:r>
          <a:r>
            <a:rPr lang="de-DE" sz="1600" dirty="0" smtClean="0">
              <a:solidFill>
                <a:schemeClr val="tx1"/>
              </a:solidFill>
            </a:rPr>
            <a:t> </a:t>
          </a:r>
          <a:r>
            <a:rPr lang="de-DE" sz="1600" dirty="0" err="1" smtClean="0">
              <a:solidFill>
                <a:schemeClr val="tx1"/>
              </a:solidFill>
            </a:rPr>
            <a:t>resources</a:t>
          </a:r>
          <a:endParaRPr lang="de-AT" sz="1600" dirty="0">
            <a:solidFill>
              <a:schemeClr val="tx1"/>
            </a:solidFill>
          </a:endParaRPr>
        </a:p>
      </dgm:t>
    </dgm:pt>
    <dgm:pt modelId="{E03ECAA1-96F1-46E9-BC7F-7471FBC3C753}" type="parTrans" cxnId="{3279D5C5-5668-469A-ABBF-FE0F33A33377}">
      <dgm:prSet/>
      <dgm:spPr/>
      <dgm:t>
        <a:bodyPr/>
        <a:lstStyle/>
        <a:p>
          <a:endParaRPr lang="de-AT"/>
        </a:p>
      </dgm:t>
    </dgm:pt>
    <dgm:pt modelId="{6605E008-F7C5-41C5-8CD0-ADE13A21E395}" type="sibTrans" cxnId="{3279D5C5-5668-469A-ABBF-FE0F33A33377}">
      <dgm:prSet/>
      <dgm:spPr/>
      <dgm:t>
        <a:bodyPr/>
        <a:lstStyle/>
        <a:p>
          <a:endParaRPr lang="de-AT"/>
        </a:p>
      </dgm:t>
    </dgm:pt>
    <dgm:pt modelId="{E5C452D2-F1FF-43C7-B64B-663619BA15F7}" type="pres">
      <dgm:prSet presAssocID="{95AA83A1-8FCA-457B-A501-77C01A2D8276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de-AT"/>
        </a:p>
      </dgm:t>
    </dgm:pt>
    <dgm:pt modelId="{4438AAE7-EE76-484F-92CC-8C40A5625B6E}" type="pres">
      <dgm:prSet presAssocID="{C9D29795-2F6C-41D0-9BCB-8C9505C3F6C8}" presName="singleCycle" presStyleCnt="0"/>
      <dgm:spPr/>
    </dgm:pt>
    <dgm:pt modelId="{0DA9CDD7-56E9-41D1-BDB2-1EAC4CD46C01}" type="pres">
      <dgm:prSet presAssocID="{C9D29795-2F6C-41D0-9BCB-8C9505C3F6C8}" presName="singleCenter" presStyleLbl="node1" presStyleIdx="0" presStyleCnt="4">
        <dgm:presLayoutVars>
          <dgm:chMax val="7"/>
          <dgm:chPref val="7"/>
        </dgm:presLayoutVars>
      </dgm:prSet>
      <dgm:spPr/>
      <dgm:t>
        <a:bodyPr/>
        <a:lstStyle/>
        <a:p>
          <a:endParaRPr lang="de-AT"/>
        </a:p>
      </dgm:t>
    </dgm:pt>
    <dgm:pt modelId="{1E1E406C-0F61-4131-B6B7-7ECF4698E549}" type="pres">
      <dgm:prSet presAssocID="{8223B43D-73D2-4CA3-B3E7-681FDEED7163}" presName="Name56" presStyleLbl="parChTrans1D2" presStyleIdx="0" presStyleCnt="3"/>
      <dgm:spPr/>
      <dgm:t>
        <a:bodyPr/>
        <a:lstStyle/>
        <a:p>
          <a:endParaRPr lang="de-AT"/>
        </a:p>
      </dgm:t>
    </dgm:pt>
    <dgm:pt modelId="{2271F78D-746E-4A63-9A1F-080D1EB65664}" type="pres">
      <dgm:prSet presAssocID="{8995B9A4-9971-4B8E-B66C-72A35481EF9F}" presName="text0" presStyleLbl="node1" presStyleIdx="1" presStyleCnt="4" custScaleX="309455" custScaleY="213359" custRadScaleRad="85847" custRadScaleInc="1903">
        <dgm:presLayoutVars>
          <dgm:bulletEnabled val="1"/>
        </dgm:presLayoutVars>
      </dgm:prSet>
      <dgm:spPr/>
      <dgm:t>
        <a:bodyPr/>
        <a:lstStyle/>
        <a:p>
          <a:endParaRPr lang="de-AT"/>
        </a:p>
      </dgm:t>
    </dgm:pt>
    <dgm:pt modelId="{447B8E4D-682B-4C4D-92AC-B2DEEE63F95B}" type="pres">
      <dgm:prSet presAssocID="{A7CBF0C5-3F32-49CD-9007-E1CFF9213839}" presName="Name56" presStyleLbl="parChTrans1D2" presStyleIdx="1" presStyleCnt="3"/>
      <dgm:spPr/>
      <dgm:t>
        <a:bodyPr/>
        <a:lstStyle/>
        <a:p>
          <a:endParaRPr lang="de-AT"/>
        </a:p>
      </dgm:t>
    </dgm:pt>
    <dgm:pt modelId="{1C0A805B-A4B7-46EC-A32E-0F17D8B6590D}" type="pres">
      <dgm:prSet presAssocID="{86A650C0-2000-47CC-B5D4-FD8B86581A6C}" presName="text0" presStyleLbl="node1" presStyleIdx="2" presStyleCnt="4" custScaleX="297369" custScaleY="227033" custRadScaleRad="134620" custRadScaleInc="-28036">
        <dgm:presLayoutVars>
          <dgm:bulletEnabled val="1"/>
        </dgm:presLayoutVars>
      </dgm:prSet>
      <dgm:spPr/>
      <dgm:t>
        <a:bodyPr/>
        <a:lstStyle/>
        <a:p>
          <a:endParaRPr lang="de-AT"/>
        </a:p>
      </dgm:t>
    </dgm:pt>
    <dgm:pt modelId="{006FF082-A612-49C3-B812-443D61D702A8}" type="pres">
      <dgm:prSet presAssocID="{E03ECAA1-96F1-46E9-BC7F-7471FBC3C753}" presName="Name56" presStyleLbl="parChTrans1D2" presStyleIdx="2" presStyleCnt="3"/>
      <dgm:spPr/>
      <dgm:t>
        <a:bodyPr/>
        <a:lstStyle/>
        <a:p>
          <a:endParaRPr lang="de-AT"/>
        </a:p>
      </dgm:t>
    </dgm:pt>
    <dgm:pt modelId="{DE82C4EE-DA3C-49E6-BCA0-2B0E624B73EA}" type="pres">
      <dgm:prSet presAssocID="{F172C720-BE70-4A5A-AFF6-9DD7A2F9E73F}" presName="text0" presStyleLbl="node1" presStyleIdx="3" presStyleCnt="4" custScaleX="316627" custScaleY="230855" custRadScaleRad="125693" custRadScaleInc="25205">
        <dgm:presLayoutVars>
          <dgm:bulletEnabled val="1"/>
        </dgm:presLayoutVars>
      </dgm:prSet>
      <dgm:spPr/>
      <dgm:t>
        <a:bodyPr/>
        <a:lstStyle/>
        <a:p>
          <a:endParaRPr lang="de-AT"/>
        </a:p>
      </dgm:t>
    </dgm:pt>
  </dgm:ptLst>
  <dgm:cxnLst>
    <dgm:cxn modelId="{AA654190-B765-4D10-A929-6F5FCC6E01C3}" type="presOf" srcId="{8995B9A4-9971-4B8E-B66C-72A35481EF9F}" destId="{2271F78D-746E-4A63-9A1F-080D1EB65664}" srcOrd="0" destOrd="0" presId="urn:microsoft.com/office/officeart/2008/layout/RadialCluster"/>
    <dgm:cxn modelId="{5101810B-5F07-43CF-AA25-26DB46BD07DA}" type="presOf" srcId="{F172C720-BE70-4A5A-AFF6-9DD7A2F9E73F}" destId="{DE82C4EE-DA3C-49E6-BCA0-2B0E624B73EA}" srcOrd="0" destOrd="0" presId="urn:microsoft.com/office/officeart/2008/layout/RadialCluster"/>
    <dgm:cxn modelId="{97F36A4E-8D85-4434-86C1-7F4A4E74DB7E}" type="presOf" srcId="{95AA83A1-8FCA-457B-A501-77C01A2D8276}" destId="{E5C452D2-F1FF-43C7-B64B-663619BA15F7}" srcOrd="0" destOrd="0" presId="urn:microsoft.com/office/officeart/2008/layout/RadialCluster"/>
    <dgm:cxn modelId="{0ABF7F11-392E-428D-93F7-C89499177889}" type="presOf" srcId="{86A650C0-2000-47CC-B5D4-FD8B86581A6C}" destId="{1C0A805B-A4B7-46EC-A32E-0F17D8B6590D}" srcOrd="0" destOrd="0" presId="urn:microsoft.com/office/officeart/2008/layout/RadialCluster"/>
    <dgm:cxn modelId="{2E7BCC86-36A0-4209-8440-DE131035E996}" type="presOf" srcId="{E03ECAA1-96F1-46E9-BC7F-7471FBC3C753}" destId="{006FF082-A612-49C3-B812-443D61D702A8}" srcOrd="0" destOrd="0" presId="urn:microsoft.com/office/officeart/2008/layout/RadialCluster"/>
    <dgm:cxn modelId="{3279D5C5-5668-469A-ABBF-FE0F33A33377}" srcId="{C9D29795-2F6C-41D0-9BCB-8C9505C3F6C8}" destId="{F172C720-BE70-4A5A-AFF6-9DD7A2F9E73F}" srcOrd="2" destOrd="0" parTransId="{E03ECAA1-96F1-46E9-BC7F-7471FBC3C753}" sibTransId="{6605E008-F7C5-41C5-8CD0-ADE13A21E395}"/>
    <dgm:cxn modelId="{36EE2EF7-388F-4B22-B0E1-8313C72D36CD}" srcId="{C9D29795-2F6C-41D0-9BCB-8C9505C3F6C8}" destId="{8995B9A4-9971-4B8E-B66C-72A35481EF9F}" srcOrd="0" destOrd="0" parTransId="{8223B43D-73D2-4CA3-B3E7-681FDEED7163}" sibTransId="{33C94D96-35B4-42A6-AC95-FD16BABD3B63}"/>
    <dgm:cxn modelId="{226E2E54-58CF-4970-9D6F-9E4318709F4C}" type="presOf" srcId="{C9D29795-2F6C-41D0-9BCB-8C9505C3F6C8}" destId="{0DA9CDD7-56E9-41D1-BDB2-1EAC4CD46C01}" srcOrd="0" destOrd="0" presId="urn:microsoft.com/office/officeart/2008/layout/RadialCluster"/>
    <dgm:cxn modelId="{88F954FC-64DF-4E17-BDED-D785A4A64F2A}" srcId="{95AA83A1-8FCA-457B-A501-77C01A2D8276}" destId="{C9D29795-2F6C-41D0-9BCB-8C9505C3F6C8}" srcOrd="0" destOrd="0" parTransId="{B0754ABE-4755-4030-8B49-648F93BF8DAA}" sibTransId="{433E1D1E-E1CD-47B0-83B1-355E3ED950C4}"/>
    <dgm:cxn modelId="{CF443ACB-6259-4B77-AF42-51730CA6C823}" type="presOf" srcId="{A7CBF0C5-3F32-49CD-9007-E1CFF9213839}" destId="{447B8E4D-682B-4C4D-92AC-B2DEEE63F95B}" srcOrd="0" destOrd="0" presId="urn:microsoft.com/office/officeart/2008/layout/RadialCluster"/>
    <dgm:cxn modelId="{4B55124A-2D3D-4481-9F70-42AA5437AEC7}" srcId="{C9D29795-2F6C-41D0-9BCB-8C9505C3F6C8}" destId="{86A650C0-2000-47CC-B5D4-FD8B86581A6C}" srcOrd="1" destOrd="0" parTransId="{A7CBF0C5-3F32-49CD-9007-E1CFF9213839}" sibTransId="{BF12DE64-3DB5-4D3E-A1DF-F92A17250657}"/>
    <dgm:cxn modelId="{B4CC334F-74AA-4B6E-9713-6FE10F2BF996}" type="presOf" srcId="{8223B43D-73D2-4CA3-B3E7-681FDEED7163}" destId="{1E1E406C-0F61-4131-B6B7-7ECF4698E549}" srcOrd="0" destOrd="0" presId="urn:microsoft.com/office/officeart/2008/layout/RadialCluster"/>
    <dgm:cxn modelId="{53B079C1-61CF-4CF7-9869-07601216C61A}" type="presParOf" srcId="{E5C452D2-F1FF-43C7-B64B-663619BA15F7}" destId="{4438AAE7-EE76-484F-92CC-8C40A5625B6E}" srcOrd="0" destOrd="0" presId="urn:microsoft.com/office/officeart/2008/layout/RadialCluster"/>
    <dgm:cxn modelId="{FE5054A4-6F27-4675-978A-1D85A7EAD201}" type="presParOf" srcId="{4438AAE7-EE76-484F-92CC-8C40A5625B6E}" destId="{0DA9CDD7-56E9-41D1-BDB2-1EAC4CD46C01}" srcOrd="0" destOrd="0" presId="urn:microsoft.com/office/officeart/2008/layout/RadialCluster"/>
    <dgm:cxn modelId="{6FE0923A-B130-4164-9E78-055A2F02941E}" type="presParOf" srcId="{4438AAE7-EE76-484F-92CC-8C40A5625B6E}" destId="{1E1E406C-0F61-4131-B6B7-7ECF4698E549}" srcOrd="1" destOrd="0" presId="urn:microsoft.com/office/officeart/2008/layout/RadialCluster"/>
    <dgm:cxn modelId="{B03E7580-B078-4026-A41F-D00052698286}" type="presParOf" srcId="{4438AAE7-EE76-484F-92CC-8C40A5625B6E}" destId="{2271F78D-746E-4A63-9A1F-080D1EB65664}" srcOrd="2" destOrd="0" presId="urn:microsoft.com/office/officeart/2008/layout/RadialCluster"/>
    <dgm:cxn modelId="{B7384A42-D7E6-4404-B76E-743B3B476C93}" type="presParOf" srcId="{4438AAE7-EE76-484F-92CC-8C40A5625B6E}" destId="{447B8E4D-682B-4C4D-92AC-B2DEEE63F95B}" srcOrd="3" destOrd="0" presId="urn:microsoft.com/office/officeart/2008/layout/RadialCluster"/>
    <dgm:cxn modelId="{86B78E05-FABC-455C-AC51-95052EA8F7FB}" type="presParOf" srcId="{4438AAE7-EE76-484F-92CC-8C40A5625B6E}" destId="{1C0A805B-A4B7-46EC-A32E-0F17D8B6590D}" srcOrd="4" destOrd="0" presId="urn:microsoft.com/office/officeart/2008/layout/RadialCluster"/>
    <dgm:cxn modelId="{DE3C5E97-7F52-4B2D-9DD5-82BF5F97F4D1}" type="presParOf" srcId="{4438AAE7-EE76-484F-92CC-8C40A5625B6E}" destId="{006FF082-A612-49C3-B812-443D61D702A8}" srcOrd="5" destOrd="0" presId="urn:microsoft.com/office/officeart/2008/layout/RadialCluster"/>
    <dgm:cxn modelId="{07F8C2F1-B74B-423A-93EB-EB269AC13826}" type="presParOf" srcId="{4438AAE7-EE76-484F-92CC-8C40A5625B6E}" destId="{DE82C4EE-DA3C-49E6-BCA0-2B0E624B73EA}" srcOrd="6" destOrd="0" presId="urn:microsoft.com/office/officeart/2008/layout/RadialCluster"/>
  </dgm:cxnLst>
  <dgm:bg>
    <a:solidFill>
      <a:schemeClr val="bg2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A9CDD7-56E9-41D1-BDB2-1EAC4CD46C01}">
      <dsp:nvSpPr>
        <dsp:cNvPr id="0" name=""/>
        <dsp:cNvSpPr/>
      </dsp:nvSpPr>
      <dsp:spPr>
        <a:xfrm>
          <a:off x="3610562" y="2086855"/>
          <a:ext cx="1371600" cy="1371600"/>
        </a:xfrm>
        <a:prstGeom prst="roundRect">
          <a:avLst/>
        </a:prstGeom>
        <a:solidFill>
          <a:schemeClr val="dk1">
            <a:tint val="45000"/>
          </a:schemeClr>
        </a:solidFill>
        <a:ln w="9525" cap="flat" cmpd="sng" algn="ctr">
          <a:solidFill>
            <a:schemeClr val="dk1"/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 smtClean="0">
              <a:solidFill>
                <a:schemeClr val="tx1"/>
              </a:solidFill>
            </a:rPr>
            <a:t>School Quality -</a:t>
          </a:r>
          <a:r>
            <a:rPr lang="de-DE" sz="2100" kern="1200" dirty="0" err="1" smtClean="0">
              <a:solidFill>
                <a:schemeClr val="tx1"/>
              </a:solidFill>
            </a:rPr>
            <a:t>Inclusion</a:t>
          </a:r>
          <a:endParaRPr lang="de-AT" sz="2100" kern="1200" dirty="0">
            <a:solidFill>
              <a:schemeClr val="tx1"/>
            </a:solidFill>
          </a:endParaRPr>
        </a:p>
      </dsp:txBody>
      <dsp:txXfrm>
        <a:off x="3677518" y="2153811"/>
        <a:ext cx="1237688" cy="1237688"/>
      </dsp:txXfrm>
    </dsp:sp>
    <dsp:sp modelId="{1E1E406C-0F61-4131-B6B7-7ECF4698E549}">
      <dsp:nvSpPr>
        <dsp:cNvPr id="0" name=""/>
        <dsp:cNvSpPr/>
      </dsp:nvSpPr>
      <dsp:spPr>
        <a:xfrm rot="16268508">
          <a:off x="4240123" y="2015540"/>
          <a:ext cx="14265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2659" y="0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71F78D-746E-4A63-9A1F-080D1EB65664}">
      <dsp:nvSpPr>
        <dsp:cNvPr id="0" name=""/>
        <dsp:cNvSpPr/>
      </dsp:nvSpPr>
      <dsp:spPr>
        <a:xfrm>
          <a:off x="2910511" y="-16484"/>
          <a:ext cx="2843804" cy="1960709"/>
        </a:xfrm>
        <a:prstGeom prst="roundRect">
          <a:avLst/>
        </a:prstGeom>
        <a:solidFill>
          <a:schemeClr val="accent2">
            <a:tint val="45000"/>
          </a:schemeClr>
        </a:solidFill>
        <a:ln w="9525" cap="flat" cmpd="sng" algn="ctr">
          <a:solidFill>
            <a:schemeClr val="accent2"/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500" kern="1200" dirty="0" smtClean="0">
              <a:solidFill>
                <a:schemeClr val="tx1"/>
              </a:solidFill>
            </a:rPr>
            <a:t>A)</a:t>
          </a:r>
          <a:r>
            <a:rPr lang="de-DE" sz="2500" kern="1200" dirty="0" err="1" smtClean="0">
              <a:solidFill>
                <a:schemeClr val="tx1"/>
              </a:solidFill>
            </a:rPr>
            <a:t>Creating</a:t>
          </a:r>
          <a:r>
            <a:rPr lang="de-DE" sz="2500" kern="1200" dirty="0" smtClean="0">
              <a:solidFill>
                <a:schemeClr val="tx1"/>
              </a:solidFill>
            </a:rPr>
            <a:t> inclusive </a:t>
          </a:r>
          <a:r>
            <a:rPr lang="de-DE" sz="2500" kern="1200" dirty="0" err="1" smtClean="0">
              <a:solidFill>
                <a:schemeClr val="tx1"/>
              </a:solidFill>
            </a:rPr>
            <a:t>cultures</a:t>
          </a:r>
          <a:r>
            <a:rPr lang="de-DE" sz="2500" kern="1200" dirty="0" smtClean="0">
              <a:solidFill>
                <a:schemeClr val="tx1"/>
              </a:solidFill>
            </a:rPr>
            <a:t>: 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kern="1200" dirty="0" smtClean="0">
              <a:solidFill>
                <a:schemeClr val="tx1"/>
              </a:solidFill>
            </a:rPr>
            <a:t>Building </a:t>
          </a:r>
          <a:r>
            <a:rPr lang="de-DE" sz="1600" kern="1200" dirty="0" err="1" smtClean="0">
              <a:solidFill>
                <a:schemeClr val="tx1"/>
              </a:solidFill>
            </a:rPr>
            <a:t>community</a:t>
          </a:r>
          <a:r>
            <a:rPr lang="de-DE" sz="1600" kern="1200" dirty="0" smtClean="0">
              <a:solidFill>
                <a:schemeClr val="tx1"/>
              </a:solidFill>
            </a:rPr>
            <a:t>, </a:t>
          </a:r>
          <a:r>
            <a:rPr lang="de-DE" sz="1600" kern="1200" dirty="0" err="1" smtClean="0">
              <a:solidFill>
                <a:schemeClr val="tx1"/>
              </a:solidFill>
            </a:rPr>
            <a:t>Establishing</a:t>
          </a:r>
          <a:r>
            <a:rPr lang="de-DE" sz="1600" kern="1200" dirty="0" smtClean="0">
              <a:solidFill>
                <a:schemeClr val="tx1"/>
              </a:solidFill>
            </a:rPr>
            <a:t> </a:t>
          </a:r>
          <a:r>
            <a:rPr lang="de-DE" sz="1600" kern="1200" dirty="0" err="1" smtClean="0">
              <a:solidFill>
                <a:schemeClr val="tx1"/>
              </a:solidFill>
            </a:rPr>
            <a:t>values</a:t>
          </a:r>
          <a:endParaRPr lang="de-AT" sz="1600" kern="1200" dirty="0">
            <a:solidFill>
              <a:schemeClr val="tx1"/>
            </a:solidFill>
          </a:endParaRPr>
        </a:p>
      </dsp:txBody>
      <dsp:txXfrm>
        <a:off x="3006225" y="79230"/>
        <a:ext cx="2652376" cy="1769281"/>
      </dsp:txXfrm>
    </dsp:sp>
    <dsp:sp modelId="{447B8E4D-682B-4C4D-92AC-B2DEEE63F95B}">
      <dsp:nvSpPr>
        <dsp:cNvPr id="0" name=""/>
        <dsp:cNvSpPr/>
      </dsp:nvSpPr>
      <dsp:spPr>
        <a:xfrm rot="790704">
          <a:off x="4972559" y="3016372"/>
          <a:ext cx="72931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9315" y="0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0A805B-A4B7-46EC-A32E-0F17D8B6590D}">
      <dsp:nvSpPr>
        <dsp:cNvPr id="0" name=""/>
        <dsp:cNvSpPr/>
      </dsp:nvSpPr>
      <dsp:spPr>
        <a:xfrm>
          <a:off x="5692271" y="2376258"/>
          <a:ext cx="2732737" cy="2086369"/>
        </a:xfrm>
        <a:prstGeom prst="roundRect">
          <a:avLst/>
        </a:prstGeom>
        <a:solidFill>
          <a:schemeClr val="accent2">
            <a:tint val="45000"/>
          </a:schemeClr>
        </a:solidFill>
        <a:ln w="9525" cap="flat" cmpd="sng" algn="ctr">
          <a:solidFill>
            <a:schemeClr val="accent2"/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500" kern="1200" dirty="0" smtClean="0">
              <a:solidFill>
                <a:schemeClr val="tx1"/>
              </a:solidFill>
            </a:rPr>
            <a:t>B) </a:t>
          </a:r>
          <a:r>
            <a:rPr lang="de-DE" sz="2500" kern="1200" dirty="0" err="1" smtClean="0">
              <a:solidFill>
                <a:schemeClr val="tx1"/>
              </a:solidFill>
            </a:rPr>
            <a:t>Producing</a:t>
          </a:r>
          <a:r>
            <a:rPr lang="de-DE" sz="2500" kern="1200" dirty="0" smtClean="0">
              <a:solidFill>
                <a:schemeClr val="tx1"/>
              </a:solidFill>
            </a:rPr>
            <a:t> inclusive </a:t>
          </a:r>
          <a:r>
            <a:rPr lang="de-DE" sz="2500" kern="1200" dirty="0" err="1" smtClean="0">
              <a:solidFill>
                <a:schemeClr val="tx1"/>
              </a:solidFill>
            </a:rPr>
            <a:t>policy</a:t>
          </a:r>
          <a:r>
            <a:rPr lang="de-DE" sz="2500" kern="1200" dirty="0" smtClean="0">
              <a:solidFill>
                <a:schemeClr val="tx1"/>
              </a:solidFill>
            </a:rPr>
            <a:t>: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500" kern="1200" dirty="0" smtClean="0">
              <a:solidFill>
                <a:schemeClr val="tx1"/>
              </a:solidFill>
            </a:rPr>
            <a:t> </a:t>
          </a:r>
          <a:r>
            <a:rPr lang="de-DE" sz="1600" kern="1200" dirty="0" err="1" smtClean="0">
              <a:solidFill>
                <a:schemeClr val="tx1"/>
              </a:solidFill>
            </a:rPr>
            <a:t>Developing</a:t>
          </a:r>
          <a:r>
            <a:rPr lang="de-DE" sz="1600" kern="1200" dirty="0" smtClean="0">
              <a:solidFill>
                <a:schemeClr val="tx1"/>
              </a:solidFill>
            </a:rPr>
            <a:t> </a:t>
          </a:r>
          <a:r>
            <a:rPr lang="de-DE" sz="1600" kern="1200" dirty="0" err="1" smtClean="0">
              <a:solidFill>
                <a:schemeClr val="tx1"/>
              </a:solidFill>
            </a:rPr>
            <a:t>the</a:t>
          </a:r>
          <a:r>
            <a:rPr lang="de-DE" sz="1600" kern="1200" dirty="0" smtClean="0">
              <a:solidFill>
                <a:schemeClr val="tx1"/>
              </a:solidFill>
            </a:rPr>
            <a:t> </a:t>
          </a:r>
          <a:r>
            <a:rPr lang="de-DE" sz="1600" kern="1200" dirty="0" err="1" smtClean="0">
              <a:solidFill>
                <a:schemeClr val="tx1"/>
              </a:solidFill>
            </a:rPr>
            <a:t>school</a:t>
          </a:r>
          <a:r>
            <a:rPr lang="de-DE" sz="1600" kern="1200" dirty="0" smtClean="0">
              <a:solidFill>
                <a:schemeClr val="tx1"/>
              </a:solidFill>
            </a:rPr>
            <a:t> </a:t>
          </a:r>
          <a:r>
            <a:rPr lang="de-DE" sz="1600" kern="1200" dirty="0" err="1" smtClean="0">
              <a:solidFill>
                <a:schemeClr val="tx1"/>
              </a:solidFill>
            </a:rPr>
            <a:t>for</a:t>
          </a:r>
          <a:r>
            <a:rPr lang="de-DE" sz="1600" kern="1200" dirty="0" smtClean="0">
              <a:solidFill>
                <a:schemeClr val="tx1"/>
              </a:solidFill>
            </a:rPr>
            <a:t> all; 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kern="1200" dirty="0" smtClean="0">
              <a:solidFill>
                <a:schemeClr val="tx1"/>
              </a:solidFill>
            </a:rPr>
            <a:t>Organsing </a:t>
          </a:r>
          <a:r>
            <a:rPr lang="de-DE" sz="1600" kern="1200" dirty="0" err="1" smtClean="0">
              <a:solidFill>
                <a:schemeClr val="tx1"/>
              </a:solidFill>
            </a:rPr>
            <a:t>support</a:t>
          </a:r>
          <a:r>
            <a:rPr lang="de-DE" sz="1600" kern="1200" dirty="0" smtClean="0">
              <a:solidFill>
                <a:schemeClr val="tx1"/>
              </a:solidFill>
            </a:rPr>
            <a:t>  </a:t>
          </a:r>
          <a:r>
            <a:rPr lang="de-DE" sz="1600" kern="1200" dirty="0" err="1" smtClean="0">
              <a:solidFill>
                <a:schemeClr val="tx1"/>
              </a:solidFill>
            </a:rPr>
            <a:t>for</a:t>
          </a:r>
          <a:r>
            <a:rPr lang="de-DE" sz="1600" kern="1200" dirty="0" smtClean="0">
              <a:solidFill>
                <a:schemeClr val="tx1"/>
              </a:solidFill>
            </a:rPr>
            <a:t> </a:t>
          </a:r>
          <a:r>
            <a:rPr lang="de-DE" sz="1600" kern="1200" dirty="0" err="1" smtClean="0">
              <a:solidFill>
                <a:schemeClr val="tx1"/>
              </a:solidFill>
            </a:rPr>
            <a:t>diversity</a:t>
          </a:r>
          <a:r>
            <a:rPr lang="de-DE" sz="1600" kern="1200" dirty="0" smtClean="0">
              <a:solidFill>
                <a:schemeClr val="tx1"/>
              </a:solidFill>
            </a:rPr>
            <a:t> </a:t>
          </a:r>
          <a:endParaRPr lang="de-AT" sz="1600" kern="1200" dirty="0">
            <a:solidFill>
              <a:schemeClr val="tx1"/>
            </a:solidFill>
          </a:endParaRPr>
        </a:p>
      </dsp:txBody>
      <dsp:txXfrm>
        <a:off x="5794119" y="2478106"/>
        <a:ext cx="2529041" cy="1882673"/>
      </dsp:txXfrm>
    </dsp:sp>
    <dsp:sp modelId="{006FF082-A612-49C3-B812-443D61D702A8}">
      <dsp:nvSpPr>
        <dsp:cNvPr id="0" name=""/>
        <dsp:cNvSpPr/>
      </dsp:nvSpPr>
      <dsp:spPr>
        <a:xfrm rot="9907380">
          <a:off x="3183876" y="3010546"/>
          <a:ext cx="43396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33960" y="0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82C4EE-DA3C-49E6-BCA0-2B0E624B73EA}">
      <dsp:nvSpPr>
        <dsp:cNvPr id="0" name=""/>
        <dsp:cNvSpPr/>
      </dsp:nvSpPr>
      <dsp:spPr>
        <a:xfrm>
          <a:off x="281435" y="2391991"/>
          <a:ext cx="2909713" cy="2121492"/>
        </a:xfrm>
        <a:prstGeom prst="roundRect">
          <a:avLst/>
        </a:prstGeom>
        <a:solidFill>
          <a:schemeClr val="accent2">
            <a:tint val="45000"/>
          </a:schemeClr>
        </a:solidFill>
        <a:ln w="9525" cap="flat" cmpd="sng" algn="ctr">
          <a:solidFill>
            <a:schemeClr val="accent2"/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kern="1200" dirty="0" smtClean="0">
              <a:solidFill>
                <a:schemeClr val="tx1"/>
              </a:solidFill>
            </a:rPr>
            <a:t>C) </a:t>
          </a:r>
          <a:r>
            <a:rPr lang="de-DE" sz="2600" kern="1200" dirty="0" err="1" smtClean="0">
              <a:solidFill>
                <a:schemeClr val="tx1"/>
              </a:solidFill>
            </a:rPr>
            <a:t>Evolving</a:t>
          </a:r>
          <a:r>
            <a:rPr lang="de-DE" sz="2600" kern="1200" dirty="0" smtClean="0">
              <a:solidFill>
                <a:schemeClr val="tx1"/>
              </a:solidFill>
            </a:rPr>
            <a:t> inclusive </a:t>
          </a:r>
          <a:r>
            <a:rPr lang="de-DE" sz="2600" kern="1200" dirty="0" err="1" smtClean="0">
              <a:solidFill>
                <a:schemeClr val="tx1"/>
              </a:solidFill>
            </a:rPr>
            <a:t>practices</a:t>
          </a:r>
          <a:r>
            <a:rPr lang="de-DE" sz="2600" kern="1200" dirty="0" smtClean="0">
              <a:solidFill>
                <a:schemeClr val="tx1"/>
              </a:solidFill>
            </a:rPr>
            <a:t>: 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600" kern="1200" dirty="0" err="1" smtClean="0">
              <a:solidFill>
                <a:schemeClr val="tx1"/>
              </a:solidFill>
            </a:rPr>
            <a:t>Orchestrating</a:t>
          </a:r>
          <a:r>
            <a:rPr lang="de-DE" sz="1600" kern="1200" dirty="0" smtClean="0">
              <a:solidFill>
                <a:schemeClr val="tx1"/>
              </a:solidFill>
            </a:rPr>
            <a:t> </a:t>
          </a:r>
          <a:r>
            <a:rPr lang="de-DE" sz="1600" kern="1200" dirty="0" err="1" smtClean="0">
              <a:solidFill>
                <a:schemeClr val="tx1"/>
              </a:solidFill>
            </a:rPr>
            <a:t>learning</a:t>
          </a:r>
          <a:r>
            <a:rPr lang="de-DE" sz="1600" kern="1200" dirty="0" smtClean="0">
              <a:solidFill>
                <a:schemeClr val="tx1"/>
              </a:solidFill>
            </a:rPr>
            <a:t>; </a:t>
          </a:r>
          <a:r>
            <a:rPr lang="de-DE" sz="1600" kern="1200" dirty="0" err="1" smtClean="0">
              <a:solidFill>
                <a:schemeClr val="tx1"/>
              </a:solidFill>
            </a:rPr>
            <a:t>Mobilising</a:t>
          </a:r>
          <a:r>
            <a:rPr lang="de-DE" sz="1600" kern="1200" dirty="0" smtClean="0">
              <a:solidFill>
                <a:schemeClr val="tx1"/>
              </a:solidFill>
            </a:rPr>
            <a:t> </a:t>
          </a:r>
          <a:r>
            <a:rPr lang="de-DE" sz="1600" kern="1200" dirty="0" err="1" smtClean="0">
              <a:solidFill>
                <a:schemeClr val="tx1"/>
              </a:solidFill>
            </a:rPr>
            <a:t>resources</a:t>
          </a:r>
          <a:endParaRPr lang="de-AT" sz="1600" kern="1200" dirty="0">
            <a:solidFill>
              <a:schemeClr val="tx1"/>
            </a:solidFill>
          </a:endParaRPr>
        </a:p>
      </dsp:txBody>
      <dsp:txXfrm>
        <a:off x="384998" y="2495554"/>
        <a:ext cx="2702587" cy="19143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1094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1094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D2725761-54ED-49D7-9029-42C4AE3D3A07}" type="datetimeFigureOut">
              <a:rPr lang="de-AT" smtClean="0"/>
              <a:t>03.10.2018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519054"/>
            <a:ext cx="2985558" cy="50109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902597" y="9519054"/>
            <a:ext cx="2985558" cy="50109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94A5A88D-45DB-4D10-B705-9CEAE4F49F7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084912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1094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1094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D8FF8BBD-897D-455E-805E-3624B9D93C0E}" type="datetimeFigureOut">
              <a:rPr lang="de-AT" smtClean="0"/>
              <a:t>03.10.2018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10150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8975" y="4760397"/>
            <a:ext cx="5511800" cy="4509850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519054"/>
            <a:ext cx="2985558" cy="50109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902597" y="9519054"/>
            <a:ext cx="2985558" cy="50109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49046F09-E577-4D64-A336-7B43FD24DF4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21756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46F09-E577-4D64-A336-7B43FD24DF48}" type="slidenum">
              <a:rPr lang="de-AT" smtClean="0"/>
              <a:t>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62455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46F09-E577-4D64-A336-7B43FD24DF48}" type="slidenum">
              <a:rPr lang="de-AT" smtClean="0"/>
              <a:t>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05568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46F09-E577-4D64-A336-7B43FD24DF48}" type="slidenum">
              <a:rPr lang="de-AT" smtClean="0"/>
              <a:t>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05568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46F09-E577-4D64-A336-7B43FD24DF48}" type="slidenum">
              <a:rPr lang="de-AT" smtClean="0"/>
              <a:t>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05568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htec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ec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ec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ec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ec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2FFED-2EB9-4D57-BFF0-2D2B25C25923}" type="datetime1">
              <a:rPr lang="de-AT" smtClean="0"/>
              <a:t>03.10.2018</a:t>
            </a:fld>
            <a:endParaRPr lang="de-AT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7" name="Gerade Verbindung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ec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lips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364E5-43F0-4A5F-A6E7-3E3A198BC785}" type="datetime1">
              <a:rPr lang="de-AT" smtClean="0"/>
              <a:t>03.10.2018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ec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htec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ec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ec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ec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ec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13" name="Rechtec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htec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C6F9-D875-43CE-B9B7-5FE115945AB9}" type="datetime1">
              <a:rPr lang="de-AT" smtClean="0"/>
              <a:t>03.10.2018</a:t>
            </a:fld>
            <a:endParaRPr lang="de-AT"/>
          </a:p>
        </p:txBody>
      </p:sp>
      <p:sp>
        <p:nvSpPr>
          <p:cNvPr id="8" name="Gerade Verbindung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lips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3865F3D-214A-446E-8688-66ADF52F989D}" type="datetime1">
              <a:rPr lang="de-AT" smtClean="0"/>
              <a:t>03.10.2018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  <p:sp>
        <p:nvSpPr>
          <p:cNvPr id="8" name="Gerade Verbindung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Inhaltsplatzhalt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2" name="Inhaltsplatzhalt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erade Verbindung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htec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ec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htec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htec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htec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8D81C-A688-4B1B-B154-4BF78F668648}" type="datetime1">
              <a:rPr lang="de-AT" smtClean="0"/>
              <a:t>03.10.2018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15" name="Gerade Verbindung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ec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Inhaltsplatzhalt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26" name="Inhaltsplatzhalt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25" name="Ellips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lips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  <p:sp>
        <p:nvSpPr>
          <p:cNvPr id="23" name="Titel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1051-191F-4487-95F7-5C242B3BD824}" type="datetime1">
              <a:rPr lang="de-AT" smtClean="0"/>
              <a:t>03.10.2018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ec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ec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ec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htec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htec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48EB-C711-4E9D-AC0B-632344A19741}" type="datetime1">
              <a:rPr lang="de-AT" smtClean="0"/>
              <a:t>03.10.2018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htec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ec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ec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htec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htec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8" name="Rechtec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Gerade Verbindung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Inhaltsplatzhalt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El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  <p:sp>
        <p:nvSpPr>
          <p:cNvPr id="21" name="Rechtec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2039F-728C-4EEE-89B0-2679932E8F35}" type="datetime1">
              <a:rPr lang="de-AT" smtClean="0"/>
              <a:t>03.10.2018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erade Verbindung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ec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ec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htec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ec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htec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htec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22" name="Rechtec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8111E46-C0CF-4952-A3B6-48B69A4A4C99}" type="datetime1">
              <a:rPr lang="de-AT" smtClean="0"/>
              <a:t>03.10.2018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4DE96-3015-480C-8F63-42A799F13A4A}" type="datetime1">
              <a:rPr lang="de-AT" smtClean="0"/>
              <a:t>03.10.2018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ec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ec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ec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htec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ec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Gerade Verbindung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F35FE-3F9B-4139-8937-AD44C0B36F65}" type="datetime1">
              <a:rPr lang="de-AT" smtClean="0"/>
              <a:t>03.10.2018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ec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ec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ec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ec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ec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4C72E0A-7A6A-4357-BF1C-25AF1C0CD622}" type="datetime1">
              <a:rPr lang="de-AT" smtClean="0"/>
              <a:t>03.10.2018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8" name="Rechtec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Gerade Verbindung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7AA25DC-B299-432F-BDED-2E9E590E8063}" type="slidenum">
              <a:rPr lang="de-AT" smtClean="0"/>
              <a:t>‹Nr.›</a:t>
            </a:fld>
            <a:endParaRPr lang="de-AT"/>
          </a:p>
        </p:txBody>
      </p:sp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ebenberger@familie.at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cid:image003.jpg@01D04EAD.88B75790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AT" dirty="0" smtClean="0"/>
              <a:t>Astrid Ebenberger, </a:t>
            </a:r>
            <a:r>
              <a:rPr lang="de-AT" dirty="0" err="1" smtClean="0"/>
              <a:t>Vice</a:t>
            </a:r>
            <a:r>
              <a:rPr lang="de-AT" dirty="0" smtClean="0"/>
              <a:t> </a:t>
            </a:r>
            <a:r>
              <a:rPr lang="de-AT" dirty="0" err="1" smtClean="0"/>
              <a:t>president</a:t>
            </a:r>
            <a:endParaRPr lang="de-AT" dirty="0" smtClean="0"/>
          </a:p>
          <a:p>
            <a:endParaRPr lang="de-AT" dirty="0"/>
          </a:p>
          <a:p>
            <a:r>
              <a:rPr lang="de-AT" dirty="0" err="1" smtClean="0"/>
              <a:t>Coface</a:t>
            </a:r>
            <a:r>
              <a:rPr lang="de-AT" dirty="0" smtClean="0"/>
              <a:t>, Graz</a:t>
            </a:r>
          </a:p>
          <a:p>
            <a:r>
              <a:rPr lang="de-AT" dirty="0" err="1" smtClean="0"/>
              <a:t>Oct</a:t>
            </a:r>
            <a:r>
              <a:rPr lang="de-AT" dirty="0" smtClean="0"/>
              <a:t>. 5th, 2018</a:t>
            </a:r>
          </a:p>
          <a:p>
            <a:endParaRPr lang="de-DE" dirty="0"/>
          </a:p>
          <a:p>
            <a:endParaRPr lang="de-DE" dirty="0"/>
          </a:p>
          <a:p>
            <a:r>
              <a:rPr lang="de-DE" cap="none" dirty="0" smtClean="0">
                <a:hlinkClick r:id="rId3"/>
              </a:rPr>
              <a:t>ebenberger@familie.at</a:t>
            </a:r>
            <a:r>
              <a:rPr lang="de-DE" cap="none" dirty="0" smtClean="0"/>
              <a:t> 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AT" dirty="0" smtClean="0"/>
              <a:t/>
            </a:r>
            <a:br>
              <a:rPr lang="de-AT" dirty="0" smtClean="0"/>
            </a:br>
            <a:r>
              <a:rPr lang="de-AT" dirty="0" smtClean="0"/>
              <a:t/>
            </a:r>
            <a:br>
              <a:rPr lang="de-AT" dirty="0" smtClean="0"/>
            </a:br>
            <a:r>
              <a:rPr lang="de-AT" b="1" dirty="0" smtClean="0"/>
              <a:t>Inclusive Education</a:t>
            </a:r>
            <a:r>
              <a:rPr lang="de-AT" dirty="0" smtClean="0"/>
              <a:t/>
            </a:r>
            <a:br>
              <a:rPr lang="de-AT" dirty="0" smtClean="0"/>
            </a:br>
            <a:r>
              <a:rPr lang="de-AT" dirty="0" smtClean="0"/>
              <a:t>Building </a:t>
            </a:r>
            <a:r>
              <a:rPr lang="de-AT" dirty="0" err="1" smtClean="0"/>
              <a:t>Supporting</a:t>
            </a:r>
            <a:r>
              <a:rPr lang="de-AT" dirty="0" smtClean="0"/>
              <a:t> Systems</a:t>
            </a:r>
            <a:endParaRPr lang="de-A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6352381"/>
            <a:ext cx="1362075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Bild 3" descr="Beschreibung: Beschreibung: Vpic"/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22" y="4540349"/>
            <a:ext cx="2888233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540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de-AT" sz="2800" dirty="0" err="1" smtClean="0"/>
              <a:t>Towards</a:t>
            </a:r>
            <a:r>
              <a:rPr lang="de-AT" sz="2800" dirty="0" smtClean="0"/>
              <a:t> inclusive </a:t>
            </a:r>
            <a:r>
              <a:rPr lang="de-AT" sz="2800" dirty="0" err="1" smtClean="0"/>
              <a:t>education</a:t>
            </a:r>
            <a:r>
              <a:rPr lang="de-AT" sz="2800" dirty="0" smtClean="0"/>
              <a:t> in Austria</a:t>
            </a:r>
          </a:p>
          <a:p>
            <a:pPr marL="514350" indent="-514350">
              <a:buFont typeface="+mj-lt"/>
              <a:buAutoNum type="arabicPeriod"/>
            </a:pPr>
            <a:r>
              <a:rPr lang="de-AT" sz="2800" dirty="0" smtClean="0"/>
              <a:t>Research </a:t>
            </a:r>
            <a:r>
              <a:rPr lang="de-AT" sz="2800" dirty="0" err="1" smtClean="0"/>
              <a:t>and</a:t>
            </a:r>
            <a:r>
              <a:rPr lang="de-AT" sz="2800" dirty="0" smtClean="0"/>
              <a:t> </a:t>
            </a:r>
            <a:r>
              <a:rPr lang="de-AT" sz="2800" dirty="0" err="1" smtClean="0"/>
              <a:t>development</a:t>
            </a:r>
            <a:r>
              <a:rPr lang="de-AT" sz="2800" dirty="0" smtClean="0"/>
              <a:t> </a:t>
            </a:r>
            <a:r>
              <a:rPr lang="de-AT" sz="2800" dirty="0" err="1" smtClean="0"/>
              <a:t>project</a:t>
            </a:r>
            <a:r>
              <a:rPr lang="de-AT" sz="2800" dirty="0" smtClean="0"/>
              <a:t> „</a:t>
            </a:r>
            <a:r>
              <a:rPr lang="en-US" sz="2800" dirty="0"/>
              <a:t>English Language Teaching in Inclusive </a:t>
            </a:r>
            <a:r>
              <a:rPr lang="en-US" sz="2800" dirty="0" smtClean="0"/>
              <a:t>Settings”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/>
              <a:t>Findings, discussion</a:t>
            </a:r>
            <a:endParaRPr lang="en-US" sz="2800" dirty="0"/>
          </a:p>
          <a:p>
            <a:pPr marL="514350" indent="-514350">
              <a:buFont typeface="+mj-lt"/>
              <a:buAutoNum type="arabicPeriod"/>
            </a:pPr>
            <a:endParaRPr lang="de-AT" sz="2800" dirty="0" smtClean="0"/>
          </a:p>
          <a:p>
            <a:pPr marL="514350" indent="-514350">
              <a:buFont typeface="+mj-lt"/>
              <a:buAutoNum type="arabicPeriod"/>
            </a:pPr>
            <a:endParaRPr lang="de-AT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Coface, Graz, 2018</a:t>
            </a:r>
            <a:endParaRPr lang="de-AT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361113"/>
            <a:ext cx="1365250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858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National Austrian </a:t>
            </a:r>
            <a:r>
              <a:rPr lang="de-DE" dirty="0" err="1" smtClean="0"/>
              <a:t>Strategy</a:t>
            </a:r>
            <a:endParaRPr lang="de-AT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 fontAlgn="base">
              <a:spcAft>
                <a:spcPct val="0"/>
              </a:spcAft>
              <a:buClr>
                <a:srgbClr val="9DC41A"/>
              </a:buClr>
              <a:buSzTx/>
              <a:buNone/>
            </a:pPr>
            <a:r>
              <a:rPr lang="en-US" sz="2400" b="1" kern="0" dirty="0">
                <a:solidFill>
                  <a:srgbClr val="000000"/>
                </a:solidFill>
              </a:rPr>
              <a:t>S</a:t>
            </a:r>
            <a:r>
              <a:rPr lang="en-US" sz="2400" b="1" kern="0" dirty="0" smtClean="0">
                <a:solidFill>
                  <a:srgbClr val="000000"/>
                </a:solidFill>
              </a:rPr>
              <a:t>chools </a:t>
            </a:r>
            <a:r>
              <a:rPr lang="en-US" sz="2400" b="1" kern="0" dirty="0">
                <a:solidFill>
                  <a:srgbClr val="000000"/>
                </a:solidFill>
              </a:rPr>
              <a:t>for children with special needs </a:t>
            </a:r>
            <a:r>
              <a:rPr lang="en-US" sz="2400" kern="0" dirty="0">
                <a:solidFill>
                  <a:srgbClr val="000000"/>
                </a:solidFill>
              </a:rPr>
              <a:t>by law in </a:t>
            </a:r>
            <a:r>
              <a:rPr lang="en-US" sz="2400" kern="0" dirty="0" smtClean="0">
                <a:solidFill>
                  <a:srgbClr val="000000"/>
                </a:solidFill>
              </a:rPr>
              <a:t>1962</a:t>
            </a:r>
          </a:p>
          <a:p>
            <a:pPr marL="0" lvl="0" indent="0" fontAlgn="base">
              <a:spcAft>
                <a:spcPct val="0"/>
              </a:spcAft>
              <a:buClr>
                <a:srgbClr val="9DC41A"/>
              </a:buClr>
              <a:buSzTx/>
              <a:buNone/>
            </a:pPr>
            <a:r>
              <a:rPr lang="en-US" sz="2400" b="1" kern="0" dirty="0" smtClean="0">
                <a:solidFill>
                  <a:srgbClr val="000000"/>
                </a:solidFill>
              </a:rPr>
              <a:t>Integration as a principle in the curriculum</a:t>
            </a:r>
            <a:r>
              <a:rPr lang="en-US" sz="2400" kern="0" dirty="0">
                <a:solidFill>
                  <a:srgbClr val="000000"/>
                </a:solidFill>
              </a:rPr>
              <a:t> </a:t>
            </a:r>
            <a:r>
              <a:rPr lang="en-US" sz="2400" kern="0" dirty="0" smtClean="0">
                <a:solidFill>
                  <a:srgbClr val="000000"/>
                </a:solidFill>
              </a:rPr>
              <a:t>(1993) </a:t>
            </a:r>
            <a:endParaRPr lang="de-AT" sz="2400" kern="0" dirty="0" smtClean="0">
              <a:solidFill>
                <a:srgbClr val="000000"/>
              </a:solidFill>
            </a:endParaRPr>
          </a:p>
          <a:p>
            <a:pPr marL="0" lvl="0" indent="0" fontAlgn="base">
              <a:spcAft>
                <a:spcPct val="0"/>
              </a:spcAft>
              <a:buClr>
                <a:srgbClr val="9DC41A"/>
              </a:buClr>
              <a:buSzTx/>
              <a:buNone/>
            </a:pPr>
            <a:r>
              <a:rPr lang="de-AT" sz="2400" b="1" kern="0" dirty="0" smtClean="0">
                <a:solidFill>
                  <a:srgbClr val="000000"/>
                </a:solidFill>
              </a:rPr>
              <a:t>National </a:t>
            </a:r>
            <a:r>
              <a:rPr lang="de-AT" sz="2400" b="1" kern="0" dirty="0">
                <a:solidFill>
                  <a:srgbClr val="000000"/>
                </a:solidFill>
              </a:rPr>
              <a:t>plan (BAMSK 2012) – </a:t>
            </a:r>
            <a:r>
              <a:rPr lang="de-AT" sz="2400" b="1" kern="0" dirty="0" err="1">
                <a:solidFill>
                  <a:srgbClr val="000000"/>
                </a:solidFill>
              </a:rPr>
              <a:t>for</a:t>
            </a:r>
            <a:r>
              <a:rPr lang="de-AT" sz="2400" b="1" kern="0" dirty="0">
                <a:solidFill>
                  <a:srgbClr val="000000"/>
                </a:solidFill>
              </a:rPr>
              <a:t> </a:t>
            </a:r>
            <a:r>
              <a:rPr lang="de-AT" sz="2400" b="1" kern="0" dirty="0" smtClean="0">
                <a:solidFill>
                  <a:srgbClr val="000000"/>
                </a:solidFill>
              </a:rPr>
              <a:t>inclusive </a:t>
            </a:r>
            <a:r>
              <a:rPr lang="de-AT" sz="2400" b="1" kern="0" dirty="0" err="1" smtClean="0">
                <a:solidFill>
                  <a:srgbClr val="000000"/>
                </a:solidFill>
              </a:rPr>
              <a:t>education</a:t>
            </a:r>
            <a:r>
              <a:rPr lang="de-AT" sz="2400" b="1" kern="0" dirty="0">
                <a:solidFill>
                  <a:srgbClr val="000000"/>
                </a:solidFill>
              </a:rPr>
              <a:t>:</a:t>
            </a:r>
          </a:p>
          <a:p>
            <a:pPr marL="266700" lvl="0" indent="-266700" algn="just" fontAlgn="base">
              <a:spcAft>
                <a:spcPct val="0"/>
              </a:spcAft>
              <a:buClr>
                <a:srgbClr val="9DC41A"/>
              </a:buClr>
              <a:buSzTx/>
              <a:buFont typeface="Wingdings" pitchFamily="2" charset="2"/>
              <a:buChar char="§"/>
            </a:pPr>
            <a:r>
              <a:rPr lang="en-GB" sz="2400" kern="0" dirty="0">
                <a:solidFill>
                  <a:srgbClr val="000000"/>
                </a:solidFill>
              </a:rPr>
              <a:t>Creation of model-regions for inclusive education</a:t>
            </a:r>
          </a:p>
          <a:p>
            <a:pPr marL="266700" lvl="0" indent="-266700" algn="just" fontAlgn="base">
              <a:spcAft>
                <a:spcPct val="0"/>
              </a:spcAft>
              <a:buClr>
                <a:srgbClr val="9DC41A"/>
              </a:buClr>
              <a:buSzTx/>
              <a:buFont typeface="Wingdings" pitchFamily="2" charset="2"/>
              <a:buChar char="§"/>
            </a:pPr>
            <a:r>
              <a:rPr lang="en-GB" sz="2400" kern="0" dirty="0">
                <a:solidFill>
                  <a:srgbClr val="000000"/>
                </a:solidFill>
              </a:rPr>
              <a:t>In-service training for stakeholders and school supervisors as well as monitoring people and teachers. </a:t>
            </a:r>
          </a:p>
          <a:p>
            <a:pPr marL="266700" lvl="0" indent="-266700" algn="just" fontAlgn="base">
              <a:spcAft>
                <a:spcPct val="0"/>
              </a:spcAft>
              <a:buClr>
                <a:srgbClr val="9DC41A"/>
              </a:buClr>
              <a:buSzTx/>
              <a:buFont typeface="Wingdings" pitchFamily="2" charset="2"/>
              <a:buChar char="§"/>
            </a:pPr>
            <a:r>
              <a:rPr lang="en-GB" sz="2400" kern="0" dirty="0">
                <a:solidFill>
                  <a:srgbClr val="000000"/>
                </a:solidFill>
              </a:rPr>
              <a:t>Abolishment of the separate education of teachers for children with special needs (BMBF 2015a)</a:t>
            </a:r>
          </a:p>
          <a:p>
            <a:pPr marL="266700" lvl="0" indent="-266700" algn="just" fontAlgn="base">
              <a:spcAft>
                <a:spcPct val="0"/>
              </a:spcAft>
              <a:buClr>
                <a:srgbClr val="9DC41A"/>
              </a:buClr>
              <a:buSzTx/>
              <a:buFont typeface="Wingdings" pitchFamily="2" charset="2"/>
              <a:buChar char="§"/>
            </a:pPr>
            <a:r>
              <a:rPr lang="en-GB" sz="2400" kern="0" dirty="0">
                <a:solidFill>
                  <a:srgbClr val="000000"/>
                </a:solidFill>
              </a:rPr>
              <a:t>General paradigm in schools:  Dealing with heterogeneous classes as well as differentiation and individualization in teaching and learning.</a:t>
            </a:r>
          </a:p>
          <a:p>
            <a:pPr marL="266700" lvl="0" indent="-266700" algn="just" fontAlgn="base">
              <a:spcAft>
                <a:spcPct val="0"/>
              </a:spcAft>
              <a:buClr>
                <a:srgbClr val="9DC41A"/>
              </a:buClr>
              <a:buSzTx/>
              <a:buFont typeface="Wingdings" pitchFamily="2" charset="2"/>
              <a:buChar char="§"/>
            </a:pPr>
            <a:r>
              <a:rPr lang="en-GB" sz="2400" kern="0" dirty="0">
                <a:solidFill>
                  <a:srgbClr val="000000"/>
                </a:solidFill>
              </a:rPr>
              <a:t>Creating material that supports individual development of children e.g. for English language teaching (ELT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052618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National </a:t>
            </a:r>
            <a:r>
              <a:rPr lang="de-DE" dirty="0" err="1" smtClean="0"/>
              <a:t>Strategy</a:t>
            </a:r>
            <a:endParaRPr lang="de-AT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pic>
        <p:nvPicPr>
          <p:cNvPr id="2050" name="Picture 2" descr="C:\Users\Ebenberger\Dropbox\Screenshots\Screenshot 2018-10-02 18.24.16.pn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27" t="44931" r="31824" b="15486"/>
          <a:stretch/>
        </p:blipFill>
        <p:spPr bwMode="auto">
          <a:xfrm>
            <a:off x="4061981" y="2260500"/>
            <a:ext cx="4833897" cy="300144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3267075" cy="1695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3446587" y="1412776"/>
            <a:ext cx="5445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Different </a:t>
            </a:r>
            <a:r>
              <a:rPr lang="de-DE" dirty="0" err="1" smtClean="0"/>
              <a:t>definition</a:t>
            </a:r>
            <a:r>
              <a:rPr lang="de-DE" dirty="0" smtClean="0"/>
              <a:t>:   Integration  - </a:t>
            </a:r>
            <a:r>
              <a:rPr lang="de-DE" dirty="0" err="1" smtClean="0"/>
              <a:t>Inclusion</a:t>
            </a:r>
            <a:endParaRPr lang="de-AT" dirty="0"/>
          </a:p>
        </p:txBody>
      </p:sp>
      <p:pic>
        <p:nvPicPr>
          <p:cNvPr id="1026" name="Picture 2" descr="C:\Users\Ebenberger\Dropbox\Screenshots\Screenshot 2018-10-03 09.56.28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44" t="37747" r="25406" b="23443"/>
          <a:stretch/>
        </p:blipFill>
        <p:spPr bwMode="auto">
          <a:xfrm>
            <a:off x="170012" y="3435846"/>
            <a:ext cx="3825924" cy="283845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3851920" y="5445224"/>
            <a:ext cx="4608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i="1" dirty="0" smtClean="0"/>
              <a:t>: </a:t>
            </a:r>
            <a:r>
              <a:rPr lang="de-DE" sz="1200" i="1" dirty="0" err="1" smtClean="0"/>
              <a:t>Classes</a:t>
            </a:r>
            <a:r>
              <a:rPr lang="de-DE" sz="1200" i="1" dirty="0" smtClean="0"/>
              <a:t> </a:t>
            </a:r>
            <a:r>
              <a:rPr lang="de-DE" sz="1200" i="1" dirty="0" err="1" smtClean="0"/>
              <a:t>and</a:t>
            </a:r>
            <a:r>
              <a:rPr lang="de-DE" sz="1200" i="1" dirty="0" smtClean="0"/>
              <a:t> </a:t>
            </a:r>
            <a:r>
              <a:rPr lang="de-DE" sz="1200" i="1" dirty="0" err="1" smtClean="0"/>
              <a:t>numbers</a:t>
            </a:r>
            <a:r>
              <a:rPr lang="de-DE" sz="1200" i="1" dirty="0" smtClean="0"/>
              <a:t> </a:t>
            </a:r>
            <a:r>
              <a:rPr lang="de-DE" sz="1200" i="1" dirty="0" err="1" smtClean="0"/>
              <a:t>of</a:t>
            </a:r>
            <a:r>
              <a:rPr lang="de-DE" sz="1200" i="1" dirty="0" smtClean="0"/>
              <a:t> </a:t>
            </a:r>
            <a:r>
              <a:rPr lang="de-DE" sz="1200" i="1" dirty="0" err="1" smtClean="0"/>
              <a:t>children</a:t>
            </a:r>
            <a:r>
              <a:rPr lang="de-DE" sz="1200" i="1" dirty="0" smtClean="0"/>
              <a:t> in </a:t>
            </a:r>
            <a:r>
              <a:rPr lang="de-DE" sz="1200" i="1" dirty="0" err="1" smtClean="0"/>
              <a:t>schools</a:t>
            </a:r>
            <a:r>
              <a:rPr lang="de-DE" sz="1200" i="1" dirty="0" smtClean="0"/>
              <a:t> </a:t>
            </a:r>
            <a:r>
              <a:rPr lang="de-DE" sz="1200" i="1" dirty="0" err="1" smtClean="0"/>
              <a:t>for</a:t>
            </a:r>
            <a:r>
              <a:rPr lang="de-DE" sz="1200" i="1" dirty="0" smtClean="0"/>
              <a:t> </a:t>
            </a:r>
            <a:r>
              <a:rPr lang="de-DE" sz="1200" i="1" dirty="0" err="1" smtClean="0"/>
              <a:t>special</a:t>
            </a:r>
            <a:r>
              <a:rPr lang="de-DE" sz="1200" i="1" dirty="0" smtClean="0"/>
              <a:t> </a:t>
            </a:r>
            <a:r>
              <a:rPr lang="de-DE" sz="1200" i="1" dirty="0" err="1" smtClean="0"/>
              <a:t>needs</a:t>
            </a:r>
            <a:endParaRPr lang="de-AT" sz="1200" i="1" dirty="0"/>
          </a:p>
        </p:txBody>
      </p:sp>
    </p:spTree>
    <p:extLst>
      <p:ext uri="{BB962C8B-B14F-4D97-AF65-F5344CB8AC3E}">
        <p14:creationId xmlns:p14="http://schemas.microsoft.com/office/powerpoint/2010/main" val="3108415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68152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English Language Teaching in Inclusive Settings</a:t>
            </a:r>
            <a:endParaRPr lang="de-AT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de-DE" dirty="0" smtClean="0"/>
              <a:t>Research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development</a:t>
            </a:r>
            <a:r>
              <a:rPr lang="de-DE" dirty="0" smtClean="0"/>
              <a:t> </a:t>
            </a:r>
            <a:r>
              <a:rPr lang="de-DE" dirty="0" err="1" smtClean="0"/>
              <a:t>project</a:t>
            </a:r>
            <a:r>
              <a:rPr lang="de-DE" dirty="0" smtClean="0"/>
              <a:t> © </a:t>
            </a:r>
            <a:r>
              <a:rPr lang="de-DE" dirty="0" err="1" smtClean="0"/>
              <a:t>A.Ebenberger</a:t>
            </a:r>
            <a:endParaRPr lang="de-DE" dirty="0" smtClean="0"/>
          </a:p>
          <a:p>
            <a:pPr lvl="1"/>
            <a:r>
              <a:rPr lang="en-US" dirty="0" smtClean="0"/>
              <a:t>In </a:t>
            </a:r>
            <a:r>
              <a:rPr lang="en-US" dirty="0"/>
              <a:t>how far can findings about successful inclusive teaching be transferred into the context of inclusive language teaching?</a:t>
            </a:r>
          </a:p>
          <a:p>
            <a:pPr lvl="1"/>
            <a:r>
              <a:rPr lang="de-DE" dirty="0" smtClean="0"/>
              <a:t>Qualitative-</a:t>
            </a:r>
            <a:r>
              <a:rPr lang="de-DE" dirty="0" err="1" smtClean="0"/>
              <a:t>empiric</a:t>
            </a:r>
            <a:r>
              <a:rPr lang="de-DE" dirty="0" smtClean="0"/>
              <a:t> </a:t>
            </a:r>
            <a:r>
              <a:rPr lang="de-DE" dirty="0" err="1" smtClean="0"/>
              <a:t>research</a:t>
            </a:r>
            <a:r>
              <a:rPr lang="de-DE" dirty="0" smtClean="0"/>
              <a:t> </a:t>
            </a:r>
            <a:r>
              <a:rPr lang="de-DE" dirty="0" smtClean="0">
                <a:sym typeface="Wingdings" panose="05000000000000000000" pitchFamily="2" charset="2"/>
              </a:rPr>
              <a:t></a:t>
            </a:r>
            <a:r>
              <a:rPr lang="de-DE" dirty="0" err="1" smtClean="0">
                <a:sym typeface="Wingdings" panose="05000000000000000000" pitchFamily="2" charset="2"/>
              </a:rPr>
              <a:t>hermeneutic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process</a:t>
            </a:r>
            <a:endParaRPr lang="de-DE" dirty="0" smtClean="0">
              <a:sym typeface="Wingdings" panose="05000000000000000000" pitchFamily="2" charset="2"/>
            </a:endParaRPr>
          </a:p>
          <a:p>
            <a:r>
              <a:rPr lang="en-US" dirty="0">
                <a:sym typeface="Wingdings" panose="05000000000000000000" pitchFamily="2" charset="2"/>
              </a:rPr>
              <a:t>Finding I:  </a:t>
            </a:r>
            <a:r>
              <a:rPr lang="en-US" dirty="0" smtClean="0">
                <a:sym typeface="Wingdings" panose="05000000000000000000" pitchFamily="2" charset="2"/>
              </a:rPr>
              <a:t>Successful </a:t>
            </a:r>
            <a:r>
              <a:rPr lang="en-US" dirty="0">
                <a:sym typeface="Wingdings" panose="05000000000000000000" pitchFamily="2" charset="2"/>
              </a:rPr>
              <a:t>inclusive teaching depends on the </a:t>
            </a:r>
            <a:r>
              <a:rPr lang="en-US" dirty="0" smtClean="0">
                <a:sym typeface="Wingdings" panose="05000000000000000000" pitchFamily="2" charset="2"/>
              </a:rPr>
              <a:t>participants</a:t>
            </a:r>
          </a:p>
          <a:p>
            <a:pPr lvl="1"/>
            <a:r>
              <a:rPr lang="en-US" dirty="0" smtClean="0">
                <a:sym typeface="Wingdings" panose="05000000000000000000" pitchFamily="2" charset="2"/>
              </a:rPr>
              <a:t>The school and the teachers</a:t>
            </a:r>
          </a:p>
          <a:p>
            <a:pPr lvl="1"/>
            <a:r>
              <a:rPr lang="en-US" dirty="0" smtClean="0">
                <a:sym typeface="Wingdings" panose="05000000000000000000" pitchFamily="2" charset="2"/>
              </a:rPr>
              <a:t>The children</a:t>
            </a:r>
          </a:p>
          <a:p>
            <a:pPr lvl="1"/>
            <a:r>
              <a:rPr lang="en-US" dirty="0" smtClean="0">
                <a:sym typeface="Wingdings" panose="05000000000000000000" pitchFamily="2" charset="2"/>
              </a:rPr>
              <a:t>The parents</a:t>
            </a:r>
            <a:endParaRPr lang="en-US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63668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Framework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Inclusion</a:t>
            </a:r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Coface, Graz, 2018</a:t>
            </a:r>
            <a:endParaRPr lang="de-AT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361113"/>
            <a:ext cx="1365250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03" y="1340768"/>
            <a:ext cx="6549439" cy="487523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14683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Index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Inclusion</a:t>
            </a:r>
            <a:r>
              <a:rPr lang="de-DE" dirty="0" smtClean="0"/>
              <a:t> – </a:t>
            </a:r>
            <a:r>
              <a:rPr lang="de-DE" dirty="0" err="1" smtClean="0"/>
              <a:t>Dimensions</a:t>
            </a:r>
            <a:r>
              <a:rPr lang="de-DE" dirty="0" smtClean="0"/>
              <a:t>/</a:t>
            </a:r>
            <a:r>
              <a:rPr lang="de-DE" dirty="0" err="1" smtClean="0"/>
              <a:t>Sections</a:t>
            </a:r>
            <a:endParaRPr lang="de-AT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graphicFrame>
        <p:nvGraphicFramePr>
          <p:cNvPr id="5" name="Inhaltsplatzhalter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32983812"/>
              </p:ext>
            </p:extLst>
          </p:nvPr>
        </p:nvGraphicFramePr>
        <p:xfrm>
          <a:off x="319881" y="1484784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feld 5"/>
          <p:cNvSpPr txBox="1"/>
          <p:nvPr/>
        </p:nvSpPr>
        <p:spPr>
          <a:xfrm>
            <a:off x="683568" y="6093296"/>
            <a:ext cx="76328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 err="1" smtClean="0"/>
              <a:t>Figure</a:t>
            </a:r>
            <a:r>
              <a:rPr lang="de-DE" sz="1400" i="1" dirty="0" smtClean="0"/>
              <a:t> 2: Booth, T., </a:t>
            </a:r>
            <a:r>
              <a:rPr lang="de-DE" sz="1400" i="1" dirty="0" err="1" smtClean="0"/>
              <a:t>Ainscow</a:t>
            </a:r>
            <a:r>
              <a:rPr lang="de-DE" sz="1400" i="1" dirty="0" smtClean="0"/>
              <a:t>, M. (2002). Index </a:t>
            </a:r>
            <a:r>
              <a:rPr lang="de-DE" sz="1400" i="1" dirty="0" err="1" smtClean="0"/>
              <a:t>for</a:t>
            </a:r>
            <a:r>
              <a:rPr lang="de-DE" sz="1400" i="1" dirty="0" smtClean="0"/>
              <a:t> </a:t>
            </a:r>
            <a:r>
              <a:rPr lang="de-DE" sz="1400" i="1" dirty="0" err="1" smtClean="0"/>
              <a:t>inclusion</a:t>
            </a:r>
            <a:endParaRPr lang="de-AT" sz="1400" i="1" dirty="0"/>
          </a:p>
        </p:txBody>
      </p:sp>
    </p:spTree>
    <p:extLst>
      <p:ext uri="{BB962C8B-B14F-4D97-AF65-F5344CB8AC3E}">
        <p14:creationId xmlns:p14="http://schemas.microsoft.com/office/powerpoint/2010/main" val="4178248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Value – </a:t>
            </a:r>
            <a:r>
              <a:rPr lang="de-DE" dirty="0" err="1" smtClean="0"/>
              <a:t>Being</a:t>
            </a:r>
            <a:r>
              <a:rPr lang="de-DE" dirty="0" smtClean="0"/>
              <a:t> a </a:t>
            </a:r>
            <a:r>
              <a:rPr lang="de-DE" dirty="0" err="1" smtClean="0"/>
              <a:t>Father</a:t>
            </a:r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Coface, Graz, 2018</a:t>
            </a:r>
            <a:endParaRPr lang="de-AT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361113"/>
            <a:ext cx="1365250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263" y="1348912"/>
            <a:ext cx="3699858" cy="5012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395536" y="2348880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A </a:t>
            </a:r>
            <a:r>
              <a:rPr lang="de-DE" dirty="0" err="1" smtClean="0"/>
              <a:t>campaign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Katholischer  Familienverband Ö</a:t>
            </a:r>
            <a:endParaRPr lang="de-AT" dirty="0"/>
          </a:p>
        </p:txBody>
      </p:sp>
      <p:sp>
        <p:nvSpPr>
          <p:cNvPr id="3" name="Textfeld 2"/>
          <p:cNvSpPr txBox="1"/>
          <p:nvPr/>
        </p:nvSpPr>
        <p:spPr>
          <a:xfrm>
            <a:off x="251520" y="3429000"/>
            <a:ext cx="41764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	</a:t>
            </a:r>
            <a:r>
              <a:rPr lang="de-DE" dirty="0" err="1" smtClean="0"/>
              <a:t>school</a:t>
            </a:r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r>
              <a:rPr lang="de-DE" dirty="0" err="1" smtClean="0"/>
              <a:t>child</a:t>
            </a:r>
            <a:r>
              <a:rPr lang="de-DE" dirty="0" smtClean="0"/>
              <a:t>        	</a:t>
            </a:r>
            <a:r>
              <a:rPr lang="de-DE" dirty="0"/>
              <a:t> </a:t>
            </a:r>
            <a:r>
              <a:rPr lang="de-DE" dirty="0" smtClean="0"/>
              <a:t>   </a:t>
            </a:r>
            <a:r>
              <a:rPr lang="de-DE" dirty="0" err="1" smtClean="0"/>
              <a:t>parent</a:t>
            </a:r>
            <a:r>
              <a:rPr lang="de-DE" dirty="0" smtClean="0"/>
              <a:t>/</a:t>
            </a:r>
          </a:p>
          <a:p>
            <a:r>
              <a:rPr lang="de-DE" dirty="0"/>
              <a:t>	</a:t>
            </a:r>
            <a:r>
              <a:rPr lang="de-DE" dirty="0" smtClean="0"/>
              <a:t>	</a:t>
            </a:r>
            <a:r>
              <a:rPr lang="de-DE" dirty="0" err="1" smtClean="0"/>
              <a:t>mother+father</a:t>
            </a:r>
            <a:endParaRPr lang="de-AT" dirty="0"/>
          </a:p>
        </p:txBody>
      </p:sp>
      <p:cxnSp>
        <p:nvCxnSpPr>
          <p:cNvPr id="7" name="Gerade Verbindung 6"/>
          <p:cNvCxnSpPr/>
          <p:nvPr/>
        </p:nvCxnSpPr>
        <p:spPr>
          <a:xfrm flipH="1">
            <a:off x="899592" y="3861048"/>
            <a:ext cx="720080" cy="8640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Gerade Verbindung 8"/>
          <p:cNvCxnSpPr/>
          <p:nvPr/>
        </p:nvCxnSpPr>
        <p:spPr>
          <a:xfrm>
            <a:off x="1619672" y="3861048"/>
            <a:ext cx="792088" cy="8640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10"/>
          <p:cNvCxnSpPr/>
          <p:nvPr/>
        </p:nvCxnSpPr>
        <p:spPr>
          <a:xfrm>
            <a:off x="935596" y="4725144"/>
            <a:ext cx="136815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269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A. Ebenberger, Präsidium Jän. 2016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de-DE" sz="4000" dirty="0" smtClean="0"/>
          </a:p>
          <a:p>
            <a:pPr marL="0" indent="0" algn="ctr">
              <a:buNone/>
            </a:pPr>
            <a:r>
              <a:rPr lang="de-DE" sz="4000" dirty="0" err="1" smtClean="0"/>
              <a:t>Thank</a:t>
            </a:r>
            <a:r>
              <a:rPr lang="de-DE" sz="4000" dirty="0" smtClean="0"/>
              <a:t> </a:t>
            </a:r>
            <a:r>
              <a:rPr lang="de-DE" sz="4000" dirty="0" err="1" smtClean="0"/>
              <a:t>you</a:t>
            </a:r>
            <a:r>
              <a:rPr lang="de-DE" sz="4000" dirty="0" smtClean="0"/>
              <a:t>!</a:t>
            </a:r>
          </a:p>
          <a:p>
            <a:pPr marL="0" indent="0" algn="ctr">
              <a:buNone/>
            </a:pPr>
            <a:r>
              <a:rPr lang="de-DE" sz="4000" dirty="0" err="1" smtClean="0"/>
              <a:t>Your</a:t>
            </a:r>
            <a:r>
              <a:rPr lang="de-DE" sz="4000" dirty="0" smtClean="0"/>
              <a:t> </a:t>
            </a:r>
            <a:r>
              <a:rPr lang="de-DE" sz="4000" dirty="0" err="1" smtClean="0"/>
              <a:t>questions</a:t>
            </a:r>
            <a:r>
              <a:rPr lang="de-DE" sz="4000" dirty="0" smtClean="0"/>
              <a:t>, </a:t>
            </a:r>
            <a:r>
              <a:rPr lang="de-DE" sz="4000" dirty="0" err="1" smtClean="0"/>
              <a:t>please</a:t>
            </a:r>
            <a:r>
              <a:rPr lang="de-DE" sz="4000" dirty="0" smtClean="0"/>
              <a:t>!</a:t>
            </a:r>
            <a:endParaRPr lang="de-AT" sz="4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05064"/>
            <a:ext cx="2888233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61465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ronus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ronus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ronus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0</TotalTime>
  <Words>371</Words>
  <Application>Microsoft Office PowerPoint</Application>
  <PresentationFormat>Bildschirmpräsentation (4:3)</PresentationFormat>
  <Paragraphs>65</Paragraphs>
  <Slides>9</Slides>
  <Notes>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0" baseType="lpstr">
      <vt:lpstr>Cronus</vt:lpstr>
      <vt:lpstr>  Inclusive Education Building Supporting Systems</vt:lpstr>
      <vt:lpstr>PowerPoint-Präsentation</vt:lpstr>
      <vt:lpstr>National Austrian Strategy</vt:lpstr>
      <vt:lpstr>National Strategy</vt:lpstr>
      <vt:lpstr>English Language Teaching in Inclusive Settings</vt:lpstr>
      <vt:lpstr>Framework of Inclusion</vt:lpstr>
      <vt:lpstr>Index for Inclusion – Dimensions/Sections</vt:lpstr>
      <vt:lpstr>Value – Being a Father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Bildungsthemen -  heute und morgen</dc:title>
  <dc:creator>Ebenberger</dc:creator>
  <cp:lastModifiedBy>Ebenberger</cp:lastModifiedBy>
  <cp:revision>49</cp:revision>
  <cp:lastPrinted>2018-10-02T18:04:00Z</cp:lastPrinted>
  <dcterms:created xsi:type="dcterms:W3CDTF">2015-01-22T07:57:28Z</dcterms:created>
  <dcterms:modified xsi:type="dcterms:W3CDTF">2018-10-03T16:20:33Z</dcterms:modified>
</cp:coreProperties>
</file>