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6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7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8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9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10.xml" ContentType="application/vnd.openxmlformats-officedocument.theme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11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2.xml" ContentType="application/vnd.openxmlformats-officedocument.theme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13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theme/theme14.xml" ContentType="application/vnd.openxmlformats-officedocument.theme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theme/theme15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831" r:id="rId2"/>
    <p:sldMasterId id="2147484083" r:id="rId3"/>
    <p:sldMasterId id="2147484131" r:id="rId4"/>
    <p:sldMasterId id="2147484211" r:id="rId5"/>
    <p:sldMasterId id="2147484369" r:id="rId6"/>
    <p:sldMasterId id="2147484393" r:id="rId7"/>
    <p:sldMasterId id="2147484405" r:id="rId8"/>
    <p:sldMasterId id="2147484417" r:id="rId9"/>
    <p:sldMasterId id="2147484429" r:id="rId10"/>
    <p:sldMasterId id="2147484453" r:id="rId11"/>
    <p:sldMasterId id="2147484477" r:id="rId12"/>
    <p:sldMasterId id="2147484489" r:id="rId13"/>
    <p:sldMasterId id="2147484501" r:id="rId14"/>
    <p:sldMasterId id="2147484513" r:id="rId15"/>
    <p:sldMasterId id="2147484525" r:id="rId16"/>
  </p:sldMasterIdLst>
  <p:notesMasterIdLst>
    <p:notesMasterId r:id="rId44"/>
  </p:notesMasterIdLst>
  <p:handoutMasterIdLst>
    <p:handoutMasterId r:id="rId45"/>
  </p:handoutMasterIdLst>
  <p:sldIdLst>
    <p:sldId id="256" r:id="rId17"/>
    <p:sldId id="378" r:id="rId18"/>
    <p:sldId id="518" r:id="rId19"/>
    <p:sldId id="516" r:id="rId20"/>
    <p:sldId id="475" r:id="rId21"/>
    <p:sldId id="473" r:id="rId22"/>
    <p:sldId id="493" r:id="rId23"/>
    <p:sldId id="474" r:id="rId24"/>
    <p:sldId id="506" r:id="rId25"/>
    <p:sldId id="507" r:id="rId26"/>
    <p:sldId id="521" r:id="rId27"/>
    <p:sldId id="527" r:id="rId28"/>
    <p:sldId id="528" r:id="rId29"/>
    <p:sldId id="529" r:id="rId30"/>
    <p:sldId id="530" r:id="rId31"/>
    <p:sldId id="534" r:id="rId32"/>
    <p:sldId id="532" r:id="rId33"/>
    <p:sldId id="519" r:id="rId34"/>
    <p:sldId id="526" r:id="rId35"/>
    <p:sldId id="478" r:id="rId36"/>
    <p:sldId id="512" r:id="rId37"/>
    <p:sldId id="513" r:id="rId38"/>
    <p:sldId id="514" r:id="rId39"/>
    <p:sldId id="515" r:id="rId40"/>
    <p:sldId id="524" r:id="rId41"/>
    <p:sldId id="531" r:id="rId42"/>
    <p:sldId id="533" r:id="rId43"/>
  </p:sldIdLst>
  <p:sldSz cx="9144000" cy="6858000" type="screen4x3"/>
  <p:notesSz cx="6808788" cy="9940925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0B53"/>
    <a:srgbClr val="FF0000"/>
    <a:srgbClr val="66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554" autoAdjust="0"/>
  </p:normalViewPr>
  <p:slideViewPr>
    <p:cSldViewPr>
      <p:cViewPr>
        <p:scale>
          <a:sx n="66" d="100"/>
          <a:sy n="66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2.xml"/><Relationship Id="rId26" Type="http://schemas.openxmlformats.org/officeDocument/2006/relationships/slide" Target="slides/slide10.xml"/><Relationship Id="rId39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5.xml"/><Relationship Id="rId34" Type="http://schemas.openxmlformats.org/officeDocument/2006/relationships/slide" Target="slides/slide18.xml"/><Relationship Id="rId42" Type="http://schemas.openxmlformats.org/officeDocument/2006/relationships/slide" Target="slides/slide26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1.xml"/><Relationship Id="rId25" Type="http://schemas.openxmlformats.org/officeDocument/2006/relationships/slide" Target="slides/slide9.xml"/><Relationship Id="rId33" Type="http://schemas.openxmlformats.org/officeDocument/2006/relationships/slide" Target="slides/slide17.xml"/><Relationship Id="rId38" Type="http://schemas.openxmlformats.org/officeDocument/2006/relationships/slide" Target="slides/slide22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4.xml"/><Relationship Id="rId29" Type="http://schemas.openxmlformats.org/officeDocument/2006/relationships/slide" Target="slides/slide13.xml"/><Relationship Id="rId41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8.xml"/><Relationship Id="rId32" Type="http://schemas.openxmlformats.org/officeDocument/2006/relationships/slide" Target="slides/slide16.xml"/><Relationship Id="rId37" Type="http://schemas.openxmlformats.org/officeDocument/2006/relationships/slide" Target="slides/slide21.xml"/><Relationship Id="rId40" Type="http://schemas.openxmlformats.org/officeDocument/2006/relationships/slide" Target="slides/slide24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7.xml"/><Relationship Id="rId28" Type="http://schemas.openxmlformats.org/officeDocument/2006/relationships/slide" Target="slides/slide12.xml"/><Relationship Id="rId36" Type="http://schemas.openxmlformats.org/officeDocument/2006/relationships/slide" Target="slides/slide20.xml"/><Relationship Id="rId49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3.xml"/><Relationship Id="rId31" Type="http://schemas.openxmlformats.org/officeDocument/2006/relationships/slide" Target="slides/slide15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6.xml"/><Relationship Id="rId27" Type="http://schemas.openxmlformats.org/officeDocument/2006/relationships/slide" Target="slides/slide11.xml"/><Relationship Id="rId30" Type="http://schemas.openxmlformats.org/officeDocument/2006/relationships/slide" Target="slides/slide14.xml"/><Relationship Id="rId35" Type="http://schemas.openxmlformats.org/officeDocument/2006/relationships/slide" Target="slides/slide19.xml"/><Relationship Id="rId43" Type="http://schemas.openxmlformats.org/officeDocument/2006/relationships/slide" Target="slides/slide27.xml"/><Relationship Id="rId48" Type="http://schemas.openxmlformats.org/officeDocument/2006/relationships/theme" Target="theme/theme1.xml"/><Relationship Id="rId8" Type="http://schemas.openxmlformats.org/officeDocument/2006/relationships/slideMaster" Target="slideMasters/slideMaster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KURT\Papers_Artikel%20in%20Zeitschriften\Schriftenreihe%20berufs_betriebsp&#228;dagogik%202013\neue%20berufsgruppenauswertungen\grafiken%20f&#252;r%20beitrag_anhangabbilungenim%20haupttext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IBW\Research%20Brief\RB_86%20Schulwechsler_abbrecher%20O&#214;\Mappe1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D:\KURT\729%20AMS%20O&#214;%20BMS-SchulabbrecherInnen\Sch&#252;lerbefragung\daten\neu2\auswertungen%20schulabbruch.xls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A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8.3792929292929294E-2"/>
          <c:y val="4.8288034188034193E-2"/>
          <c:w val="0.89856818181818199"/>
          <c:h val="0.7120705128205128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SEK2_Format_2014_D!$B$46</c:f>
              <c:strCache>
                <c:ptCount val="1"/>
                <c:pt idx="0">
                  <c:v>allgemeinbildende Schulen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cat>
            <c:strRef>
              <c:f>SEK2_Format_2014_D!$A$47:$A$78</c:f>
              <c:strCache>
                <c:ptCount val="32"/>
                <c:pt idx="0">
                  <c:v>USA*</c:v>
                </c:pt>
                <c:pt idx="1">
                  <c:v>Kanada</c:v>
                </c:pt>
                <c:pt idx="2">
                  <c:v>Brasilien</c:v>
                </c:pt>
                <c:pt idx="3">
                  <c:v>Korea</c:v>
                </c:pt>
                <c:pt idx="4">
                  <c:v>Japan</c:v>
                </c:pt>
                <c:pt idx="5">
                  <c:v>Ungarn</c:v>
                </c:pt>
                <c:pt idx="6">
                  <c:v>Litauen</c:v>
                </c:pt>
                <c:pt idx="7">
                  <c:v>Griechenland</c:v>
                </c:pt>
                <c:pt idx="8">
                  <c:v>Neuseeland</c:v>
                </c:pt>
                <c:pt idx="9">
                  <c:v>Spanien</c:v>
                </c:pt>
                <c:pt idx="10">
                  <c:v>Irland*</c:v>
                </c:pt>
                <c:pt idx="11">
                  <c:v>Mexiko</c:v>
                </c:pt>
                <c:pt idx="12">
                  <c:v>Dänemark</c:v>
                </c:pt>
                <c:pt idx="13">
                  <c:v>Frankreich</c:v>
                </c:pt>
                <c:pt idx="14">
                  <c:v>Verein. Königreich</c:v>
                </c:pt>
                <c:pt idx="15">
                  <c:v>Schweden</c:v>
                </c:pt>
                <c:pt idx="16">
                  <c:v>Portugal</c:v>
                </c:pt>
                <c:pt idx="17">
                  <c:v>Türkei</c:v>
                </c:pt>
                <c:pt idx="18">
                  <c:v>Australien*</c:v>
                </c:pt>
                <c:pt idx="19">
                  <c:v>Deutschland</c:v>
                </c:pt>
                <c:pt idx="20">
                  <c:v>Polen</c:v>
                </c:pt>
                <c:pt idx="21">
                  <c:v>Australien</c:v>
                </c:pt>
                <c:pt idx="22">
                  <c:v>Norwegen</c:v>
                </c:pt>
                <c:pt idx="23">
                  <c:v>Italien</c:v>
                </c:pt>
                <c:pt idx="24">
                  <c:v>Belgien</c:v>
                </c:pt>
                <c:pt idx="25">
                  <c:v>Luxemburg</c:v>
                </c:pt>
                <c:pt idx="26">
                  <c:v>Schweiz</c:v>
                </c:pt>
                <c:pt idx="27">
                  <c:v>Slowenien</c:v>
                </c:pt>
                <c:pt idx="28">
                  <c:v>Slowakische Rep.</c:v>
                </c:pt>
                <c:pt idx="29">
                  <c:v>ÖSTERREICH</c:v>
                </c:pt>
                <c:pt idx="30">
                  <c:v>Finnland</c:v>
                </c:pt>
                <c:pt idx="31">
                  <c:v>Tschechische Rep.</c:v>
                </c:pt>
              </c:strCache>
            </c:strRef>
          </c:cat>
          <c:val>
            <c:numRef>
              <c:f>SEK2_Format_2014_D!$B$47:$B$78</c:f>
              <c:numCache>
                <c:formatCode>0%</c:formatCode>
                <c:ptCount val="32"/>
                <c:pt idx="0">
                  <c:v>1</c:v>
                </c:pt>
                <c:pt idx="1">
                  <c:v>0.94789273033342036</c:v>
                </c:pt>
                <c:pt idx="2">
                  <c:v>0.91550330000000002</c:v>
                </c:pt>
                <c:pt idx="3">
                  <c:v>0.82151150000000006</c:v>
                </c:pt>
                <c:pt idx="4">
                  <c:v>0.77050870000000005</c:v>
                </c:pt>
                <c:pt idx="5">
                  <c:v>0.74930440000000009</c:v>
                </c:pt>
                <c:pt idx="6">
                  <c:v>0.73341820000000002</c:v>
                </c:pt>
                <c:pt idx="7">
                  <c:v>0.6854249</c:v>
                </c:pt>
                <c:pt idx="8">
                  <c:v>0.66080919999999987</c:v>
                </c:pt>
                <c:pt idx="9">
                  <c:v>0.65584569999999998</c:v>
                </c:pt>
                <c:pt idx="10">
                  <c:v>0.62513390550367376</c:v>
                </c:pt>
                <c:pt idx="11">
                  <c:v>0.61865720000000002</c:v>
                </c:pt>
                <c:pt idx="12">
                  <c:v>0.57836770000000004</c:v>
                </c:pt>
                <c:pt idx="13">
                  <c:v>0.57333619999999996</c:v>
                </c:pt>
                <c:pt idx="14">
                  <c:v>0.57325380000000004</c:v>
                </c:pt>
                <c:pt idx="15">
                  <c:v>0.56275560000000002</c:v>
                </c:pt>
                <c:pt idx="16">
                  <c:v>0.54007159999999999</c:v>
                </c:pt>
                <c:pt idx="17">
                  <c:v>0.53619839999999996</c:v>
                </c:pt>
                <c:pt idx="18">
                  <c:v>0.52460111549410615</c:v>
                </c:pt>
                <c:pt idx="19">
                  <c:v>0.52217279999999999</c:v>
                </c:pt>
                <c:pt idx="20">
                  <c:v>0.50824159999999996</c:v>
                </c:pt>
                <c:pt idx="21">
                  <c:v>0.49468649999999997</c:v>
                </c:pt>
                <c:pt idx="22">
                  <c:v>0.49256050000000001</c:v>
                </c:pt>
                <c:pt idx="23">
                  <c:v>0.43854340000000003</c:v>
                </c:pt>
                <c:pt idx="24">
                  <c:v>0.40308699999999997</c:v>
                </c:pt>
                <c:pt idx="25">
                  <c:v>0.40199980000000002</c:v>
                </c:pt>
                <c:pt idx="26">
                  <c:v>0.34308270000000002</c:v>
                </c:pt>
                <c:pt idx="27">
                  <c:v>0.33197749999999998</c:v>
                </c:pt>
                <c:pt idx="28">
                  <c:v>0.31010840000000001</c:v>
                </c:pt>
                <c:pt idx="29">
                  <c:v>0.3019984</c:v>
                </c:pt>
                <c:pt idx="30">
                  <c:v>0.29617680000000002</c:v>
                </c:pt>
                <c:pt idx="31">
                  <c:v>0.26584869999999999</c:v>
                </c:pt>
              </c:numCache>
            </c:numRef>
          </c:val>
        </c:ser>
        <c:ser>
          <c:idx val="1"/>
          <c:order val="1"/>
          <c:tx>
            <c:strRef>
              <c:f>SEK2_Format_2014_D!$C$46</c:f>
              <c:strCache>
                <c:ptCount val="1"/>
                <c:pt idx="0">
                  <c:v>vollschulische Berufsbildung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cat>
            <c:strRef>
              <c:f>SEK2_Format_2014_D!$A$47:$A$78</c:f>
              <c:strCache>
                <c:ptCount val="32"/>
                <c:pt idx="0">
                  <c:v>USA*</c:v>
                </c:pt>
                <c:pt idx="1">
                  <c:v>Kanada</c:v>
                </c:pt>
                <c:pt idx="2">
                  <c:v>Brasilien</c:v>
                </c:pt>
                <c:pt idx="3">
                  <c:v>Korea</c:v>
                </c:pt>
                <c:pt idx="4">
                  <c:v>Japan</c:v>
                </c:pt>
                <c:pt idx="5">
                  <c:v>Ungarn</c:v>
                </c:pt>
                <c:pt idx="6">
                  <c:v>Litauen</c:v>
                </c:pt>
                <c:pt idx="7">
                  <c:v>Griechenland</c:v>
                </c:pt>
                <c:pt idx="8">
                  <c:v>Neuseeland</c:v>
                </c:pt>
                <c:pt idx="9">
                  <c:v>Spanien</c:v>
                </c:pt>
                <c:pt idx="10">
                  <c:v>Irland*</c:v>
                </c:pt>
                <c:pt idx="11">
                  <c:v>Mexiko</c:v>
                </c:pt>
                <c:pt idx="12">
                  <c:v>Dänemark</c:v>
                </c:pt>
                <c:pt idx="13">
                  <c:v>Frankreich</c:v>
                </c:pt>
                <c:pt idx="14">
                  <c:v>Verein. Königreich</c:v>
                </c:pt>
                <c:pt idx="15">
                  <c:v>Schweden</c:v>
                </c:pt>
                <c:pt idx="16">
                  <c:v>Portugal</c:v>
                </c:pt>
                <c:pt idx="17">
                  <c:v>Türkei</c:v>
                </c:pt>
                <c:pt idx="18">
                  <c:v>Australien*</c:v>
                </c:pt>
                <c:pt idx="19">
                  <c:v>Deutschland</c:v>
                </c:pt>
                <c:pt idx="20">
                  <c:v>Polen</c:v>
                </c:pt>
                <c:pt idx="21">
                  <c:v>Australien</c:v>
                </c:pt>
                <c:pt idx="22">
                  <c:v>Norwegen</c:v>
                </c:pt>
                <c:pt idx="23">
                  <c:v>Italien</c:v>
                </c:pt>
                <c:pt idx="24">
                  <c:v>Belgien</c:v>
                </c:pt>
                <c:pt idx="25">
                  <c:v>Luxemburg</c:v>
                </c:pt>
                <c:pt idx="26">
                  <c:v>Schweiz</c:v>
                </c:pt>
                <c:pt idx="27">
                  <c:v>Slowenien</c:v>
                </c:pt>
                <c:pt idx="28">
                  <c:v>Slowakische Rep.</c:v>
                </c:pt>
                <c:pt idx="29">
                  <c:v>ÖSTERREICH</c:v>
                </c:pt>
                <c:pt idx="30">
                  <c:v>Finnland</c:v>
                </c:pt>
                <c:pt idx="31">
                  <c:v>Tschechische Rep.</c:v>
                </c:pt>
              </c:strCache>
            </c:strRef>
          </c:cat>
          <c:val>
            <c:numRef>
              <c:f>SEK2_Format_2014_D!$C$47:$C$78</c:f>
              <c:numCache>
                <c:formatCode>0%</c:formatCode>
                <c:ptCount val="32"/>
                <c:pt idx="0">
                  <c:v>0</c:v>
                </c:pt>
                <c:pt idx="1">
                  <c:v>5.2107269666579581E-2</c:v>
                </c:pt>
                <c:pt idx="2">
                  <c:v>8.4496699999999994E-2</c:v>
                </c:pt>
                <c:pt idx="3">
                  <c:v>0.17848849999999999</c:v>
                </c:pt>
                <c:pt idx="4">
                  <c:v>0.22949130000000001</c:v>
                </c:pt>
                <c:pt idx="5">
                  <c:v>2.3002800000000042E-2</c:v>
                </c:pt>
                <c:pt idx="6">
                  <c:v>0.26658179999999998</c:v>
                </c:pt>
                <c:pt idx="7">
                  <c:v>0.28154899999999999</c:v>
                </c:pt>
                <c:pt idx="8">
                  <c:v>0.33919080000000001</c:v>
                </c:pt>
                <c:pt idx="9">
                  <c:v>0.33976830000000002</c:v>
                </c:pt>
                <c:pt idx="10">
                  <c:v>0.32476338109821418</c:v>
                </c:pt>
                <c:pt idx="11">
                  <c:v>0.38134279999999998</c:v>
                </c:pt>
                <c:pt idx="12">
                  <c:v>1.2944000000000245E-3</c:v>
                </c:pt>
                <c:pt idx="13">
                  <c:v>0.31661269999999997</c:v>
                </c:pt>
                <c:pt idx="14">
                  <c:v>0.18613780000000005</c:v>
                </c:pt>
                <c:pt idx="15">
                  <c:v>0.42612169999999999</c:v>
                </c:pt>
                <c:pt idx="16">
                  <c:v>0.45992840000000001</c:v>
                </c:pt>
                <c:pt idx="17">
                  <c:v>0.46380159999999998</c:v>
                </c:pt>
                <c:pt idx="18">
                  <c:v>0.47539888450589385</c:v>
                </c:pt>
                <c:pt idx="19">
                  <c:v>6.5149600000000016E-2</c:v>
                </c:pt>
                <c:pt idx="20">
                  <c:v>0.49175839999999998</c:v>
                </c:pt>
                <c:pt idx="21">
                  <c:v>0.50531349999999997</c:v>
                </c:pt>
                <c:pt idx="22">
                  <c:v>0.34898870000000004</c:v>
                </c:pt>
                <c:pt idx="23">
                  <c:v>0.56145659999999997</c:v>
                </c:pt>
                <c:pt idx="24">
                  <c:v>0.56171140000000008</c:v>
                </c:pt>
                <c:pt idx="25">
                  <c:v>0.46243420000000002</c:v>
                </c:pt>
                <c:pt idx="26">
                  <c:v>6.4500600000000075E-2</c:v>
                </c:pt>
                <c:pt idx="27">
                  <c:v>0.66802249999999996</c:v>
                </c:pt>
                <c:pt idx="28">
                  <c:v>0.63461819999999991</c:v>
                </c:pt>
                <c:pt idx="29">
                  <c:v>0.36519130000000005</c:v>
                </c:pt>
                <c:pt idx="30">
                  <c:v>0.60180389999999995</c:v>
                </c:pt>
                <c:pt idx="31">
                  <c:v>0.66949189999999992</c:v>
                </c:pt>
              </c:numCache>
            </c:numRef>
          </c:val>
        </c:ser>
        <c:ser>
          <c:idx val="2"/>
          <c:order val="2"/>
          <c:tx>
            <c:strRef>
              <c:f>SEK2_Format_2014_D!$D$46</c:f>
              <c:strCache>
                <c:ptCount val="1"/>
                <c:pt idx="0">
                  <c:v>"Lehre" (Kombination aus schulischer &amp; arbeitsplatzbasierter Berufsausbildung)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cat>
            <c:strRef>
              <c:f>SEK2_Format_2014_D!$A$47:$A$78</c:f>
              <c:strCache>
                <c:ptCount val="32"/>
                <c:pt idx="0">
                  <c:v>USA*</c:v>
                </c:pt>
                <c:pt idx="1">
                  <c:v>Kanada</c:v>
                </c:pt>
                <c:pt idx="2">
                  <c:v>Brasilien</c:v>
                </c:pt>
                <c:pt idx="3">
                  <c:v>Korea</c:v>
                </c:pt>
                <c:pt idx="4">
                  <c:v>Japan</c:v>
                </c:pt>
                <c:pt idx="5">
                  <c:v>Ungarn</c:v>
                </c:pt>
                <c:pt idx="6">
                  <c:v>Litauen</c:v>
                </c:pt>
                <c:pt idx="7">
                  <c:v>Griechenland</c:v>
                </c:pt>
                <c:pt idx="8">
                  <c:v>Neuseeland</c:v>
                </c:pt>
                <c:pt idx="9">
                  <c:v>Spanien</c:v>
                </c:pt>
                <c:pt idx="10">
                  <c:v>Irland*</c:v>
                </c:pt>
                <c:pt idx="11">
                  <c:v>Mexiko</c:v>
                </c:pt>
                <c:pt idx="12">
                  <c:v>Dänemark</c:v>
                </c:pt>
                <c:pt idx="13">
                  <c:v>Frankreich</c:v>
                </c:pt>
                <c:pt idx="14">
                  <c:v>Verein. Königreich</c:v>
                </c:pt>
                <c:pt idx="15">
                  <c:v>Schweden</c:v>
                </c:pt>
                <c:pt idx="16">
                  <c:v>Portugal</c:v>
                </c:pt>
                <c:pt idx="17">
                  <c:v>Türkei</c:v>
                </c:pt>
                <c:pt idx="18">
                  <c:v>Australien*</c:v>
                </c:pt>
                <c:pt idx="19">
                  <c:v>Deutschland</c:v>
                </c:pt>
                <c:pt idx="20">
                  <c:v>Polen</c:v>
                </c:pt>
                <c:pt idx="21">
                  <c:v>Australien</c:v>
                </c:pt>
                <c:pt idx="22">
                  <c:v>Norwegen</c:v>
                </c:pt>
                <c:pt idx="23">
                  <c:v>Italien</c:v>
                </c:pt>
                <c:pt idx="24">
                  <c:v>Belgien</c:v>
                </c:pt>
                <c:pt idx="25">
                  <c:v>Luxemburg</c:v>
                </c:pt>
                <c:pt idx="26">
                  <c:v>Schweiz</c:v>
                </c:pt>
                <c:pt idx="27">
                  <c:v>Slowenien</c:v>
                </c:pt>
                <c:pt idx="28">
                  <c:v>Slowakische Rep.</c:v>
                </c:pt>
                <c:pt idx="29">
                  <c:v>ÖSTERREICH</c:v>
                </c:pt>
                <c:pt idx="30">
                  <c:v>Finnland</c:v>
                </c:pt>
                <c:pt idx="31">
                  <c:v>Tschechische Rep.</c:v>
                </c:pt>
              </c:strCache>
            </c:strRef>
          </c:cat>
          <c:val>
            <c:numRef>
              <c:f>SEK2_Format_2014_D!$D$47:$D$78</c:f>
              <c:numCache>
                <c:formatCode>0%</c:formatCode>
                <c:ptCount val="3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0.22769279999999997</c:v>
                </c:pt>
                <c:pt idx="6">
                  <c:v>0</c:v>
                </c:pt>
                <c:pt idx="7">
                  <c:v>3.3026100000000003E-2</c:v>
                </c:pt>
                <c:pt idx="8">
                  <c:v>0</c:v>
                </c:pt>
                <c:pt idx="9">
                  <c:v>4.3860000000000001E-3</c:v>
                </c:pt>
                <c:pt idx="10">
                  <c:v>5.0102713398112092E-2</c:v>
                </c:pt>
                <c:pt idx="11">
                  <c:v>0</c:v>
                </c:pt>
                <c:pt idx="12">
                  <c:v>0.42033789999999999</c:v>
                </c:pt>
                <c:pt idx="13">
                  <c:v>0.1100511</c:v>
                </c:pt>
                <c:pt idx="14">
                  <c:v>0.2406084</c:v>
                </c:pt>
                <c:pt idx="15">
                  <c:v>1.1122699999999999E-2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0.41267759999999998</c:v>
                </c:pt>
                <c:pt idx="20">
                  <c:v>0</c:v>
                </c:pt>
                <c:pt idx="21">
                  <c:v>0</c:v>
                </c:pt>
                <c:pt idx="22">
                  <c:v>0.1584508</c:v>
                </c:pt>
                <c:pt idx="23">
                  <c:v>0</c:v>
                </c:pt>
                <c:pt idx="24">
                  <c:v>3.52016E-2</c:v>
                </c:pt>
                <c:pt idx="25">
                  <c:v>0.13556599999999999</c:v>
                </c:pt>
                <c:pt idx="26">
                  <c:v>0.59241670000000002</c:v>
                </c:pt>
                <c:pt idx="27">
                  <c:v>0</c:v>
                </c:pt>
                <c:pt idx="28">
                  <c:v>5.52734E-2</c:v>
                </c:pt>
                <c:pt idx="29">
                  <c:v>0.3328103</c:v>
                </c:pt>
                <c:pt idx="30">
                  <c:v>0.10201929999999999</c:v>
                </c:pt>
                <c:pt idx="31">
                  <c:v>6.4659400000000006E-2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9610112"/>
        <c:axId val="129612032"/>
      </c:barChart>
      <c:catAx>
        <c:axId val="129610112"/>
        <c:scaling>
          <c:orientation val="minMax"/>
        </c:scaling>
        <c:delete val="0"/>
        <c:axPos val="b"/>
        <c:title>
          <c:tx>
            <c:strRef>
              <c:f>SEK2_Format_2014_D!$A$44</c:f>
              <c:strCache>
                <c:ptCount val="1"/>
                <c:pt idx="0">
                  <c:v>Quelle: Education at a Glance 2016, Indicator C1, Table C1.3a. (2014)</c:v>
                </c:pt>
              </c:strCache>
            </c:strRef>
          </c:tx>
          <c:layout>
            <c:manualLayout>
              <c:xMode val="edge"/>
              <c:yMode val="edge"/>
              <c:x val="2.6640404040404044E-2"/>
              <c:y val="0.9522846153846154"/>
            </c:manualLayout>
          </c:layout>
          <c:overlay val="0"/>
          <c:txPr>
            <a:bodyPr/>
            <a:lstStyle/>
            <a:p>
              <a:pPr>
                <a:defRPr sz="900" b="0"/>
              </a:pPr>
              <a:endParaRPr lang="de-DE"/>
            </a:p>
          </c:txPr>
        </c:title>
        <c:majorTickMark val="none"/>
        <c:minorTickMark val="none"/>
        <c:tickLblPos val="nextTo"/>
        <c:crossAx val="129612032"/>
        <c:crosses val="autoZero"/>
        <c:auto val="1"/>
        <c:lblAlgn val="ctr"/>
        <c:lblOffset val="100"/>
        <c:noMultiLvlLbl val="0"/>
      </c:catAx>
      <c:valAx>
        <c:axId val="129612032"/>
        <c:scaling>
          <c:orientation val="minMax"/>
          <c:max val="1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Anteile der SchülerInnen in der Sekundarstufe II in %</a:t>
                </a:r>
              </a:p>
            </c:rich>
          </c:tx>
          <c:layout/>
          <c:overlay val="0"/>
        </c:title>
        <c:numFmt formatCode="0%" sourceLinked="1"/>
        <c:majorTickMark val="out"/>
        <c:minorTickMark val="none"/>
        <c:tickLblPos val="nextTo"/>
        <c:spPr>
          <a:ln>
            <a:noFill/>
          </a:ln>
        </c:spPr>
        <c:crossAx val="129610112"/>
        <c:crosses val="autoZero"/>
        <c:crossBetween val="between"/>
        <c:majorUnit val="0.2"/>
      </c:valAx>
      <c:spPr>
        <a:solidFill>
          <a:srgbClr val="F2F2F2"/>
        </a:solidFill>
      </c:spPr>
    </c:plotArea>
    <c:plotVisOnly val="1"/>
    <c:dispBlanksAs val="gap"/>
    <c:showDLblsOverMax val="0"/>
  </c:chart>
  <c:spPr>
    <a:solidFill>
      <a:srgbClr val="F2F2F2"/>
    </a:solidFill>
    <a:ln>
      <a:noFill/>
    </a:ln>
  </c:spPr>
  <c:txPr>
    <a:bodyPr/>
    <a:lstStyle/>
    <a:p>
      <a:pPr>
        <a:defRPr sz="900">
          <a:latin typeface="Arial" panose="020B0604020202020204" pitchFamily="34" charset="0"/>
          <a:cs typeface="Arial" panose="020B0604020202020204" pitchFamily="34" charset="0"/>
        </a:defRPr>
      </a:pPr>
      <a:endParaRPr lang="de-DE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A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81446117490479"/>
          <c:y val="4.7703180212014133E-2"/>
          <c:w val="0.68881927497370588"/>
          <c:h val="0.7597173144876324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abb_2!$C$5</c:f>
              <c:strCache>
                <c:ptCount val="1"/>
                <c:pt idx="0">
                  <c:v>max. Pflichtschule</c:v>
                </c:pt>
              </c:strCache>
            </c:strRef>
          </c:tx>
          <c:spPr>
            <a:solidFill>
              <a:srgbClr val="FFFFFF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multiLvlStrRef>
              <c:f>abb_2!$A$6:$B$17</c:f>
              <c:multiLvlStrCache>
                <c:ptCount val="12"/>
                <c:lvl>
                  <c:pt idx="0">
                    <c:v>1994</c:v>
                  </c:pt>
                  <c:pt idx="1">
                    <c:v>2001</c:v>
                  </c:pt>
                  <c:pt idx="2">
                    <c:v>2010</c:v>
                  </c:pt>
                  <c:pt idx="3">
                    <c:v>1994</c:v>
                  </c:pt>
                  <c:pt idx="4">
                    <c:v>2001</c:v>
                  </c:pt>
                  <c:pt idx="5">
                    <c:v>2010</c:v>
                  </c:pt>
                  <c:pt idx="6">
                    <c:v>1994</c:v>
                  </c:pt>
                  <c:pt idx="7">
                    <c:v>2001</c:v>
                  </c:pt>
                  <c:pt idx="8">
                    <c:v>2010</c:v>
                  </c:pt>
                  <c:pt idx="9">
                    <c:v>1994</c:v>
                  </c:pt>
                  <c:pt idx="10">
                    <c:v>2001</c:v>
                  </c:pt>
                  <c:pt idx="11">
                    <c:v>2010</c:v>
                  </c:pt>
                </c:lvl>
                <c:lvl>
                  <c:pt idx="0">
                    <c:v>Hilfsarbeitskräfte</c:v>
                  </c:pt>
                  <c:pt idx="3">
                    <c:v>Fachkräfte, Bürokräfte, Handwerksberufe etc.</c:v>
                  </c:pt>
                  <c:pt idx="6">
                    <c:v>Techniker und gleichrangige nichttechnische Berufe</c:v>
                  </c:pt>
                  <c:pt idx="9">
                    <c:v>Führungskräfte, akademische Berufe</c:v>
                  </c:pt>
                </c:lvl>
              </c:multiLvlStrCache>
            </c:multiLvlStrRef>
          </c:cat>
          <c:val>
            <c:numRef>
              <c:f>abb_2!$C$6:$C$17</c:f>
              <c:numCache>
                <c:formatCode>General</c:formatCode>
                <c:ptCount val="12"/>
                <c:pt idx="0">
                  <c:v>233435</c:v>
                </c:pt>
                <c:pt idx="1">
                  <c:v>272279</c:v>
                </c:pt>
                <c:pt idx="2">
                  <c:v>199680</c:v>
                </c:pt>
                <c:pt idx="3">
                  <c:v>710850</c:v>
                </c:pt>
                <c:pt idx="4">
                  <c:v>514222</c:v>
                </c:pt>
                <c:pt idx="5">
                  <c:v>392906</c:v>
                </c:pt>
                <c:pt idx="6">
                  <c:v>40241</c:v>
                </c:pt>
                <c:pt idx="7">
                  <c:v>77809</c:v>
                </c:pt>
                <c:pt idx="8">
                  <c:v>45451</c:v>
                </c:pt>
                <c:pt idx="9">
                  <c:v>22581</c:v>
                </c:pt>
                <c:pt idx="10">
                  <c:v>37628</c:v>
                </c:pt>
                <c:pt idx="11">
                  <c:v>18627</c:v>
                </c:pt>
              </c:numCache>
            </c:numRef>
          </c:val>
        </c:ser>
        <c:ser>
          <c:idx val="1"/>
          <c:order val="1"/>
          <c:tx>
            <c:strRef>
              <c:f>abb_2!$D$5</c:f>
              <c:strCache>
                <c:ptCount val="1"/>
                <c:pt idx="0">
                  <c:v>Lehre</c:v>
                </c:pt>
              </c:strCache>
            </c:strRef>
          </c:tx>
          <c:spPr>
            <a:solidFill>
              <a:srgbClr val="FFCC00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multiLvlStrRef>
              <c:f>abb_2!$A$6:$B$17</c:f>
              <c:multiLvlStrCache>
                <c:ptCount val="12"/>
                <c:lvl>
                  <c:pt idx="0">
                    <c:v>1994</c:v>
                  </c:pt>
                  <c:pt idx="1">
                    <c:v>2001</c:v>
                  </c:pt>
                  <c:pt idx="2">
                    <c:v>2010</c:v>
                  </c:pt>
                  <c:pt idx="3">
                    <c:v>1994</c:v>
                  </c:pt>
                  <c:pt idx="4">
                    <c:v>2001</c:v>
                  </c:pt>
                  <c:pt idx="5">
                    <c:v>2010</c:v>
                  </c:pt>
                  <c:pt idx="6">
                    <c:v>1994</c:v>
                  </c:pt>
                  <c:pt idx="7">
                    <c:v>2001</c:v>
                  </c:pt>
                  <c:pt idx="8">
                    <c:v>2010</c:v>
                  </c:pt>
                  <c:pt idx="9">
                    <c:v>1994</c:v>
                  </c:pt>
                  <c:pt idx="10">
                    <c:v>2001</c:v>
                  </c:pt>
                  <c:pt idx="11">
                    <c:v>2010</c:v>
                  </c:pt>
                </c:lvl>
                <c:lvl>
                  <c:pt idx="0">
                    <c:v>Hilfsarbeitskräfte</c:v>
                  </c:pt>
                  <c:pt idx="3">
                    <c:v>Fachkräfte, Bürokräfte, Handwerksberufe etc.</c:v>
                  </c:pt>
                  <c:pt idx="6">
                    <c:v>Techniker und gleichrangige nichttechnische Berufe</c:v>
                  </c:pt>
                  <c:pt idx="9">
                    <c:v>Führungskräfte, akademische Berufe</c:v>
                  </c:pt>
                </c:lvl>
              </c:multiLvlStrCache>
            </c:multiLvlStrRef>
          </c:cat>
          <c:val>
            <c:numRef>
              <c:f>abb_2!$D$6:$D$17</c:f>
              <c:numCache>
                <c:formatCode>General</c:formatCode>
                <c:ptCount val="12"/>
                <c:pt idx="0">
                  <c:v>87239</c:v>
                </c:pt>
                <c:pt idx="1">
                  <c:v>171636</c:v>
                </c:pt>
                <c:pt idx="2">
                  <c:v>195255</c:v>
                </c:pt>
                <c:pt idx="3">
                  <c:v>1180295</c:v>
                </c:pt>
                <c:pt idx="4">
                  <c:v>1061213</c:v>
                </c:pt>
                <c:pt idx="5">
                  <c:v>1107019</c:v>
                </c:pt>
                <c:pt idx="6">
                  <c:v>113046</c:v>
                </c:pt>
                <c:pt idx="7">
                  <c:v>222906</c:v>
                </c:pt>
                <c:pt idx="8">
                  <c:v>253702</c:v>
                </c:pt>
                <c:pt idx="9">
                  <c:v>92915</c:v>
                </c:pt>
                <c:pt idx="10">
                  <c:v>134755</c:v>
                </c:pt>
                <c:pt idx="11">
                  <c:v>106025</c:v>
                </c:pt>
              </c:numCache>
            </c:numRef>
          </c:val>
        </c:ser>
        <c:ser>
          <c:idx val="2"/>
          <c:order val="2"/>
          <c:tx>
            <c:strRef>
              <c:f>abb_2!$E$5</c:f>
              <c:strCache>
                <c:ptCount val="1"/>
                <c:pt idx="0">
                  <c:v>BMS</c:v>
                </c:pt>
              </c:strCache>
            </c:strRef>
          </c:tx>
          <c:spPr>
            <a:solidFill>
              <a:srgbClr val="FFFF99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multiLvlStrRef>
              <c:f>abb_2!$A$6:$B$17</c:f>
              <c:multiLvlStrCache>
                <c:ptCount val="12"/>
                <c:lvl>
                  <c:pt idx="0">
                    <c:v>1994</c:v>
                  </c:pt>
                  <c:pt idx="1">
                    <c:v>2001</c:v>
                  </c:pt>
                  <c:pt idx="2">
                    <c:v>2010</c:v>
                  </c:pt>
                  <c:pt idx="3">
                    <c:v>1994</c:v>
                  </c:pt>
                  <c:pt idx="4">
                    <c:v>2001</c:v>
                  </c:pt>
                  <c:pt idx="5">
                    <c:v>2010</c:v>
                  </c:pt>
                  <c:pt idx="6">
                    <c:v>1994</c:v>
                  </c:pt>
                  <c:pt idx="7">
                    <c:v>2001</c:v>
                  </c:pt>
                  <c:pt idx="8">
                    <c:v>2010</c:v>
                  </c:pt>
                  <c:pt idx="9">
                    <c:v>1994</c:v>
                  </c:pt>
                  <c:pt idx="10">
                    <c:v>2001</c:v>
                  </c:pt>
                  <c:pt idx="11">
                    <c:v>2010</c:v>
                  </c:pt>
                </c:lvl>
                <c:lvl>
                  <c:pt idx="0">
                    <c:v>Hilfsarbeitskräfte</c:v>
                  </c:pt>
                  <c:pt idx="3">
                    <c:v>Fachkräfte, Bürokräfte, Handwerksberufe etc.</c:v>
                  </c:pt>
                  <c:pt idx="6">
                    <c:v>Techniker und gleichrangige nichttechnische Berufe</c:v>
                  </c:pt>
                  <c:pt idx="9">
                    <c:v>Führungskräfte, akademische Berufe</c:v>
                  </c:pt>
                </c:lvl>
              </c:multiLvlStrCache>
            </c:multiLvlStrRef>
          </c:cat>
          <c:val>
            <c:numRef>
              <c:f>abb_2!$E$6:$E$17</c:f>
              <c:numCache>
                <c:formatCode>General</c:formatCode>
                <c:ptCount val="12"/>
                <c:pt idx="0">
                  <c:v>8886</c:v>
                </c:pt>
                <c:pt idx="1">
                  <c:v>27786</c:v>
                </c:pt>
                <c:pt idx="2">
                  <c:v>36442</c:v>
                </c:pt>
                <c:pt idx="3">
                  <c:v>238444</c:v>
                </c:pt>
                <c:pt idx="4">
                  <c:v>282062</c:v>
                </c:pt>
                <c:pt idx="5">
                  <c:v>331849</c:v>
                </c:pt>
                <c:pt idx="6">
                  <c:v>105864</c:v>
                </c:pt>
                <c:pt idx="7">
                  <c:v>163085</c:v>
                </c:pt>
                <c:pt idx="8">
                  <c:v>180143</c:v>
                </c:pt>
                <c:pt idx="9">
                  <c:v>42242</c:v>
                </c:pt>
                <c:pt idx="10">
                  <c:v>44021</c:v>
                </c:pt>
                <c:pt idx="11">
                  <c:v>41349</c:v>
                </c:pt>
              </c:numCache>
            </c:numRef>
          </c:val>
        </c:ser>
        <c:ser>
          <c:idx val="3"/>
          <c:order val="3"/>
          <c:tx>
            <c:strRef>
              <c:f>abb_2!$F$5</c:f>
              <c:strCache>
                <c:ptCount val="1"/>
                <c:pt idx="0">
                  <c:v>maturaführende Schule (inkl. Kollegs)</c:v>
                </c:pt>
              </c:strCache>
            </c:strRef>
          </c:tx>
          <c:spPr>
            <a:solidFill>
              <a:srgbClr val="CCCCFF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multiLvlStrRef>
              <c:f>abb_2!$A$6:$B$17</c:f>
              <c:multiLvlStrCache>
                <c:ptCount val="12"/>
                <c:lvl>
                  <c:pt idx="0">
                    <c:v>1994</c:v>
                  </c:pt>
                  <c:pt idx="1">
                    <c:v>2001</c:v>
                  </c:pt>
                  <c:pt idx="2">
                    <c:v>2010</c:v>
                  </c:pt>
                  <c:pt idx="3">
                    <c:v>1994</c:v>
                  </c:pt>
                  <c:pt idx="4">
                    <c:v>2001</c:v>
                  </c:pt>
                  <c:pt idx="5">
                    <c:v>2010</c:v>
                  </c:pt>
                  <c:pt idx="6">
                    <c:v>1994</c:v>
                  </c:pt>
                  <c:pt idx="7">
                    <c:v>2001</c:v>
                  </c:pt>
                  <c:pt idx="8">
                    <c:v>2010</c:v>
                  </c:pt>
                  <c:pt idx="9">
                    <c:v>1994</c:v>
                  </c:pt>
                  <c:pt idx="10">
                    <c:v>2001</c:v>
                  </c:pt>
                  <c:pt idx="11">
                    <c:v>2010</c:v>
                  </c:pt>
                </c:lvl>
                <c:lvl>
                  <c:pt idx="0">
                    <c:v>Hilfsarbeitskräfte</c:v>
                  </c:pt>
                  <c:pt idx="3">
                    <c:v>Fachkräfte, Bürokräfte, Handwerksberufe etc.</c:v>
                  </c:pt>
                  <c:pt idx="6">
                    <c:v>Techniker und gleichrangige nichttechnische Berufe</c:v>
                  </c:pt>
                  <c:pt idx="9">
                    <c:v>Führungskräfte, akademische Berufe</c:v>
                  </c:pt>
                </c:lvl>
              </c:multiLvlStrCache>
            </c:multiLvlStrRef>
          </c:cat>
          <c:val>
            <c:numRef>
              <c:f>abb_2!$F$6:$F$17</c:f>
              <c:numCache>
                <c:formatCode>General</c:formatCode>
                <c:ptCount val="12"/>
                <c:pt idx="0">
                  <c:v>10373</c:v>
                </c:pt>
                <c:pt idx="1">
                  <c:v>20281</c:v>
                </c:pt>
                <c:pt idx="2">
                  <c:v>37971</c:v>
                </c:pt>
                <c:pt idx="3">
                  <c:v>172648</c:v>
                </c:pt>
                <c:pt idx="4">
                  <c:v>159682</c:v>
                </c:pt>
                <c:pt idx="5">
                  <c:v>271208</c:v>
                </c:pt>
                <c:pt idx="6">
                  <c:v>169594</c:v>
                </c:pt>
                <c:pt idx="7">
                  <c:v>220844</c:v>
                </c:pt>
                <c:pt idx="8">
                  <c:v>281632</c:v>
                </c:pt>
                <c:pt idx="9">
                  <c:v>165307</c:v>
                </c:pt>
                <c:pt idx="10">
                  <c:v>102457</c:v>
                </c:pt>
                <c:pt idx="11">
                  <c:v>112531</c:v>
                </c:pt>
              </c:numCache>
            </c:numRef>
          </c:val>
        </c:ser>
        <c:ser>
          <c:idx val="4"/>
          <c:order val="4"/>
          <c:tx>
            <c:strRef>
              <c:f>abb_2!$G$5</c:f>
              <c:strCache>
                <c:ptCount val="1"/>
                <c:pt idx="0">
                  <c:v>Hochschule</c:v>
                </c:pt>
              </c:strCache>
            </c:strRef>
          </c:tx>
          <c:spPr>
            <a:solidFill>
              <a:srgbClr val="333399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multiLvlStrRef>
              <c:f>abb_2!$A$6:$B$17</c:f>
              <c:multiLvlStrCache>
                <c:ptCount val="12"/>
                <c:lvl>
                  <c:pt idx="0">
                    <c:v>1994</c:v>
                  </c:pt>
                  <c:pt idx="1">
                    <c:v>2001</c:v>
                  </c:pt>
                  <c:pt idx="2">
                    <c:v>2010</c:v>
                  </c:pt>
                  <c:pt idx="3">
                    <c:v>1994</c:v>
                  </c:pt>
                  <c:pt idx="4">
                    <c:v>2001</c:v>
                  </c:pt>
                  <c:pt idx="5">
                    <c:v>2010</c:v>
                  </c:pt>
                  <c:pt idx="6">
                    <c:v>1994</c:v>
                  </c:pt>
                  <c:pt idx="7">
                    <c:v>2001</c:v>
                  </c:pt>
                  <c:pt idx="8">
                    <c:v>2010</c:v>
                  </c:pt>
                  <c:pt idx="9">
                    <c:v>1994</c:v>
                  </c:pt>
                  <c:pt idx="10">
                    <c:v>2001</c:v>
                  </c:pt>
                  <c:pt idx="11">
                    <c:v>2010</c:v>
                  </c:pt>
                </c:lvl>
                <c:lvl>
                  <c:pt idx="0">
                    <c:v>Hilfsarbeitskräfte</c:v>
                  </c:pt>
                  <c:pt idx="3">
                    <c:v>Fachkräfte, Bürokräfte, Handwerksberufe etc.</c:v>
                  </c:pt>
                  <c:pt idx="6">
                    <c:v>Techniker und gleichrangige nichttechnische Berufe</c:v>
                  </c:pt>
                  <c:pt idx="9">
                    <c:v>Führungskräfte, akademische Berufe</c:v>
                  </c:pt>
                </c:lvl>
              </c:multiLvlStrCache>
            </c:multiLvlStrRef>
          </c:cat>
          <c:val>
            <c:numRef>
              <c:f>abb_2!$G$6:$G$17</c:f>
              <c:numCache>
                <c:formatCode>General</c:formatCode>
                <c:ptCount val="12"/>
                <c:pt idx="0">
                  <c:v>2479</c:v>
                </c:pt>
                <c:pt idx="1">
                  <c:v>5181</c:v>
                </c:pt>
                <c:pt idx="2">
                  <c:v>9392</c:v>
                </c:pt>
                <c:pt idx="3">
                  <c:v>19183</c:v>
                </c:pt>
                <c:pt idx="4">
                  <c:v>29259</c:v>
                </c:pt>
                <c:pt idx="5">
                  <c:v>70097</c:v>
                </c:pt>
                <c:pt idx="6">
                  <c:v>27197</c:v>
                </c:pt>
                <c:pt idx="7">
                  <c:v>53451</c:v>
                </c:pt>
                <c:pt idx="8">
                  <c:v>99268</c:v>
                </c:pt>
                <c:pt idx="9">
                  <c:v>254305</c:v>
                </c:pt>
                <c:pt idx="10">
                  <c:v>318625</c:v>
                </c:pt>
                <c:pt idx="11">
                  <c:v>450223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4624384"/>
        <c:axId val="134625920"/>
      </c:barChart>
      <c:catAx>
        <c:axId val="134624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333399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333399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346259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34625920"/>
        <c:scaling>
          <c:orientation val="minMax"/>
        </c:scaling>
        <c:delete val="0"/>
        <c:axPos val="l"/>
        <c:majorGridlines>
          <c:spPr>
            <a:ln w="3175">
              <a:solidFill>
                <a:srgbClr val="333399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333399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GB"/>
                  <a:t>Anteile in %</a:t>
                </a:r>
              </a:p>
            </c:rich>
          </c:tx>
          <c:layout>
            <c:manualLayout>
              <c:xMode val="edge"/>
              <c:yMode val="edge"/>
              <c:x val="1.1603375527426161E-2"/>
              <c:y val="0.31978798586572438"/>
            </c:manualLayout>
          </c:layout>
          <c:overlay val="0"/>
          <c:spPr>
            <a:noFill/>
            <a:ln w="25400">
              <a:noFill/>
            </a:ln>
          </c:spPr>
        </c:title>
        <c:numFmt formatCode="0%" sourceLinked="1"/>
        <c:majorTickMark val="out"/>
        <c:minorTickMark val="none"/>
        <c:tickLblPos val="nextTo"/>
        <c:spPr>
          <a:ln w="3175">
            <a:solidFill>
              <a:srgbClr val="333399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333399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34624384"/>
        <c:crosses val="autoZero"/>
        <c:crossBetween val="between"/>
        <c:majorUnit val="0.1"/>
      </c:valAx>
      <c:spPr>
        <a:gradFill rotWithShape="0">
          <a:gsLst>
            <a:gs pos="0">
              <a:srgbClr val="C0C0C0"/>
            </a:gs>
            <a:gs pos="100000">
              <a:srgbClr val="FFFFFF"/>
            </a:gs>
          </a:gsLst>
          <a:lin ang="5400000" scaled="1"/>
        </a:gradFill>
        <a:ln w="12700">
          <a:solidFill>
            <a:srgbClr val="333399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0907261592300961"/>
          <c:y val="5.1236749116607777E-2"/>
          <c:w val="0.18037996832674397"/>
          <c:h val="0.75736160188457013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010" b="1" i="0" u="none" strike="noStrike" baseline="0">
              <a:solidFill>
                <a:srgbClr val="333399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100" b="0" i="0" u="none" strike="noStrike" baseline="0">
          <a:solidFill>
            <a:srgbClr val="333399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A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4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829408932776533E-2"/>
          <c:y val="0.12734100528780345"/>
          <c:w val="0.83562662720851166"/>
          <c:h val="0.81685670780750586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</c:spPr>
          </c:dPt>
          <c:dPt>
            <c:idx val="2"/>
            <c:bubble3D val="0"/>
            <c:explosion val="7"/>
            <c:spPr>
              <a:solidFill>
                <a:srgbClr val="FFC000"/>
              </a:solidFill>
            </c:spPr>
          </c:dPt>
          <c:dPt>
            <c:idx val="3"/>
            <c:bubble3D val="0"/>
            <c:explosion val="7"/>
            <c:spPr>
              <a:solidFill>
                <a:srgbClr val="FFFF00"/>
              </a:solidFill>
            </c:spPr>
          </c:dPt>
          <c:dLbls>
            <c:dLbl>
              <c:idx val="0"/>
              <c:layout>
                <c:manualLayout>
                  <c:x val="-2.4035794183445189E-2"/>
                  <c:y val="0.1352043539686804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1.1736123588578274E-2"/>
                  <c:y val="-5.685210461727865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5.1720904014514964E-2"/>
                  <c:y val="1.883791089247575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6.2023498740509789E-2"/>
                  <c:y val="-1.35952268330196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Tabelle1!$F$6:$I$6</c:f>
              <c:strCache>
                <c:ptCount val="4"/>
                <c:pt idx="0">
                  <c:v>direkte Laufbahn zum Sek-II-Abschluss</c:v>
                </c:pt>
                <c:pt idx="1">
                  <c:v>erfolgreiche WechslerInnen</c:v>
                </c:pt>
                <c:pt idx="2">
                  <c:v>Drop-Outs</c:v>
                </c:pt>
                <c:pt idx="3">
                  <c:v>ohne Beginn Sek II</c:v>
                </c:pt>
              </c:strCache>
            </c:strRef>
          </c:cat>
          <c:val>
            <c:numRef>
              <c:f>Tabelle1!$F$8:$I$8</c:f>
              <c:numCache>
                <c:formatCode>General</c:formatCode>
                <c:ptCount val="4"/>
                <c:pt idx="0">
                  <c:v>0.64985079668937562</c:v>
                </c:pt>
                <c:pt idx="1">
                  <c:v>0.20134001463881537</c:v>
                </c:pt>
                <c:pt idx="2">
                  <c:v>9.6334665840887332E-2</c:v>
                </c:pt>
                <c:pt idx="3">
                  <c:v>5.2474522830921681E-2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200" b="1">
          <a:solidFill>
            <a:srgbClr val="1E4D85"/>
          </a:solidFill>
        </a:defRPr>
      </a:pPr>
      <a:endParaRPr lang="de-DE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A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26972281449893393"/>
          <c:y val="7.5043757914345269E-2"/>
          <c:w val="0.69402985074626866"/>
          <c:h val="0.7905772636092652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'strukturdaten (OÖ)'!$E$171</c:f>
              <c:strCache>
                <c:ptCount val="1"/>
                <c:pt idx="0">
                  <c:v>erfolgreicher Abschluss der begonnenen Ausbildung</c:v>
                </c:pt>
              </c:strCache>
            </c:strRef>
          </c:tx>
          <c:spPr>
            <a:solidFill>
              <a:srgbClr val="333399">
                <a:lumMod val="60000"/>
                <a:lumOff val="40000"/>
              </a:srgb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'strukturdaten (OÖ)'!$D$172:$D$176</c:f>
              <c:strCache>
                <c:ptCount val="5"/>
                <c:pt idx="0">
                  <c:v>AHS-OBERSTUFE</c:v>
                </c:pt>
                <c:pt idx="1">
                  <c:v>BHS</c:v>
                </c:pt>
                <c:pt idx="2">
                  <c:v>BMS</c:v>
                </c:pt>
                <c:pt idx="3">
                  <c:v>LEHRE</c:v>
                </c:pt>
                <c:pt idx="4">
                  <c:v>POLYTECHN. SCHULE</c:v>
                </c:pt>
              </c:strCache>
            </c:strRef>
          </c:cat>
          <c:val>
            <c:numRef>
              <c:f>'strukturdaten (OÖ)'!$E$172:$E$176</c:f>
              <c:numCache>
                <c:formatCode>General</c:formatCode>
                <c:ptCount val="5"/>
                <c:pt idx="0">
                  <c:v>0.86322188449848025</c:v>
                </c:pt>
                <c:pt idx="1">
                  <c:v>0.71096820292961771</c:v>
                </c:pt>
                <c:pt idx="2">
                  <c:v>0.514413317092976</c:v>
                </c:pt>
                <c:pt idx="3">
                  <c:v>0.74521675950593369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'strukturdaten (OÖ)'!$F$171</c:f>
              <c:strCache>
                <c:ptCount val="1"/>
                <c:pt idx="0">
                  <c:v>Wechsel &amp; anderer Sek-II-Abschluss</c:v>
                </c:pt>
              </c:strCache>
            </c:strRef>
          </c:tx>
          <c:spPr>
            <a:solidFill>
              <a:srgbClr val="333399">
                <a:lumMod val="20000"/>
                <a:lumOff val="80000"/>
              </a:srgb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dPt>
            <c:idx val="4"/>
            <c:invertIfNegative val="0"/>
            <c:bubble3D val="0"/>
            <c:spPr>
              <a:pattFill prst="lgCheck">
                <a:fgClr>
                  <a:srgbClr val="333399">
                    <a:lumMod val="60000"/>
                    <a:lumOff val="40000"/>
                  </a:srgbClr>
                </a:fgClr>
                <a:bgClr>
                  <a:srgbClr val="333399">
                    <a:lumMod val="20000"/>
                    <a:lumOff val="80000"/>
                  </a:srgbClr>
                </a:bgClr>
              </a:pattFill>
              <a:ln w="12700">
                <a:solidFill>
                  <a:srgbClr val="000000"/>
                </a:solidFill>
                <a:prstDash val="solid"/>
              </a:ln>
            </c:spPr>
          </c:dPt>
          <c:cat>
            <c:strRef>
              <c:f>'strukturdaten (OÖ)'!$D$172:$D$176</c:f>
              <c:strCache>
                <c:ptCount val="5"/>
                <c:pt idx="0">
                  <c:v>AHS-OBERSTUFE</c:v>
                </c:pt>
                <c:pt idx="1">
                  <c:v>BHS</c:v>
                </c:pt>
                <c:pt idx="2">
                  <c:v>BMS</c:v>
                </c:pt>
                <c:pt idx="3">
                  <c:v>LEHRE</c:v>
                </c:pt>
                <c:pt idx="4">
                  <c:v>POLYTECHN. SCHULE</c:v>
                </c:pt>
              </c:strCache>
            </c:strRef>
          </c:cat>
          <c:val>
            <c:numRef>
              <c:f>'strukturdaten (OÖ)'!$F$172:$F$176</c:f>
              <c:numCache>
                <c:formatCode>General</c:formatCode>
                <c:ptCount val="5"/>
                <c:pt idx="0">
                  <c:v>9.4224924012158054E-2</c:v>
                </c:pt>
                <c:pt idx="1">
                  <c:v>0.24580207216863165</c:v>
                </c:pt>
                <c:pt idx="2">
                  <c:v>0.37352821762078764</c:v>
                </c:pt>
                <c:pt idx="3">
                  <c:v>8.5008476628723656E-2</c:v>
                </c:pt>
                <c:pt idx="4">
                  <c:v>0.80709437267352746</c:v>
                </c:pt>
              </c:numCache>
            </c:numRef>
          </c:val>
        </c:ser>
        <c:ser>
          <c:idx val="2"/>
          <c:order val="2"/>
          <c:tx>
            <c:strRef>
              <c:f>'strukturdaten (OÖ)'!$G$171</c:f>
              <c:strCache>
                <c:ptCount val="1"/>
                <c:pt idx="0">
                  <c:v>Drop-Out =&gt; max. PS</c:v>
                </c:pt>
              </c:strCache>
            </c:strRef>
          </c:tx>
          <c:spPr>
            <a:solidFill>
              <a:srgbClr val="FFC000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'strukturdaten (OÖ)'!$D$172:$D$176</c:f>
              <c:strCache>
                <c:ptCount val="5"/>
                <c:pt idx="0">
                  <c:v>AHS-OBERSTUFE</c:v>
                </c:pt>
                <c:pt idx="1">
                  <c:v>BHS</c:v>
                </c:pt>
                <c:pt idx="2">
                  <c:v>BMS</c:v>
                </c:pt>
                <c:pt idx="3">
                  <c:v>LEHRE</c:v>
                </c:pt>
                <c:pt idx="4">
                  <c:v>POLYTECHN. SCHULE</c:v>
                </c:pt>
              </c:strCache>
            </c:strRef>
          </c:cat>
          <c:val>
            <c:numRef>
              <c:f>'strukturdaten (OÖ)'!$G$172:$G$176</c:f>
              <c:numCache>
                <c:formatCode>General</c:formatCode>
                <c:ptCount val="5"/>
                <c:pt idx="0">
                  <c:v>4.2553191489361701E-2</c:v>
                </c:pt>
                <c:pt idx="1">
                  <c:v>4.3229724901750623E-2</c:v>
                </c:pt>
                <c:pt idx="2">
                  <c:v>0.11205846528623629</c:v>
                </c:pt>
                <c:pt idx="3">
                  <c:v>0.16977476386534271</c:v>
                </c:pt>
                <c:pt idx="4">
                  <c:v>0.19290562732647254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7581184"/>
        <c:axId val="127591552"/>
      </c:barChart>
      <c:catAx>
        <c:axId val="127581184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333399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de-AT"/>
                  <a:t>Begonnene Ausbildung in der Sekundarstufe II</a:t>
                </a:r>
              </a:p>
            </c:rich>
          </c:tx>
          <c:layout>
            <c:manualLayout>
              <c:xMode val="edge"/>
              <c:yMode val="edge"/>
              <c:x val="1.5991471215351813E-2"/>
              <c:y val="0.17801083765052927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ln w="3175">
            <a:solidFill>
              <a:srgbClr val="333399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rgbClr val="333399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275915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27591552"/>
        <c:scaling>
          <c:orientation val="minMax"/>
          <c:max val="1"/>
        </c:scaling>
        <c:delete val="0"/>
        <c:axPos val="b"/>
        <c:majorGridlines>
          <c:spPr>
            <a:ln w="3175">
              <a:solidFill>
                <a:srgbClr val="333399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1" i="0" u="none" strike="noStrike" baseline="0">
                    <a:solidFill>
                      <a:srgbClr val="333399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de-AT" dirty="0"/>
                  <a:t>Anteile in % aller </a:t>
                </a:r>
                <a:r>
                  <a:rPr lang="de-AT" dirty="0" err="1" smtClean="0"/>
                  <a:t>AnfängerInnen</a:t>
                </a:r>
                <a:r>
                  <a:rPr lang="de-AT" dirty="0" smtClean="0"/>
                  <a:t> der Sek II</a:t>
                </a:r>
                <a:endParaRPr lang="de-AT" dirty="0"/>
              </a:p>
            </c:rich>
          </c:tx>
          <c:layout>
            <c:manualLayout>
              <c:xMode val="edge"/>
              <c:yMode val="edge"/>
              <c:x val="0.45501904498316359"/>
              <c:y val="0.94244722599116826"/>
            </c:manualLayout>
          </c:layout>
          <c:overlay val="0"/>
          <c:spPr>
            <a:noFill/>
            <a:ln w="25400">
              <a:noFill/>
            </a:ln>
          </c:spPr>
        </c:title>
        <c:numFmt formatCode="0%" sourceLinked="0"/>
        <c:majorTickMark val="out"/>
        <c:minorTickMark val="none"/>
        <c:tickLblPos val="nextTo"/>
        <c:spPr>
          <a:ln w="3175">
            <a:solidFill>
              <a:srgbClr val="333399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333399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27581184"/>
        <c:crosses val="autoZero"/>
        <c:crossBetween val="between"/>
      </c:valAx>
      <c:spPr>
        <a:gradFill rotWithShape="0">
          <a:gsLst>
            <a:gs pos="0">
              <a:srgbClr val="C0C0C0"/>
            </a:gs>
            <a:gs pos="100000">
              <a:srgbClr val="FFFFFF"/>
            </a:gs>
          </a:gsLst>
          <a:lin ang="5400000" scaled="1"/>
        </a:gradFill>
        <a:ln w="12700">
          <a:solidFill>
            <a:srgbClr val="333399"/>
          </a:solidFill>
          <a:prstDash val="solid"/>
        </a:ln>
      </c:spPr>
    </c:plotArea>
    <c:legend>
      <c:legendPos val="t"/>
      <c:layout>
        <c:manualLayout>
          <c:xMode val="edge"/>
          <c:yMode val="edge"/>
          <c:x val="1.6433042064544066E-2"/>
          <c:y val="1.3961605584642234E-2"/>
          <c:w val="0.97077379764700655"/>
          <c:h val="4.1884816753926704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1050" b="1" i="0" u="none" strike="noStrike" baseline="0">
              <a:solidFill>
                <a:srgbClr val="333399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100" b="1" i="0" u="none" strike="noStrike" baseline="0">
          <a:solidFill>
            <a:srgbClr val="333399"/>
          </a:solidFill>
          <a:latin typeface="Arial"/>
          <a:ea typeface="Arial"/>
          <a:cs typeface="Arial"/>
        </a:defRPr>
      </a:pPr>
      <a:endParaRPr lang="de-DE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1005" cy="4973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6193" y="0"/>
            <a:ext cx="2951005" cy="4973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162DE11-F8CC-4AF8-AF63-504FCDCE67C3}" type="datetimeFigureOut">
              <a:rPr lang="de-AT"/>
              <a:pPr>
                <a:defRPr/>
              </a:pPr>
              <a:t>12.03.2018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1" y="9441971"/>
            <a:ext cx="2951005" cy="4973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6193" y="9441971"/>
            <a:ext cx="2951005" cy="4973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1440120-5492-47D6-A660-739A37880C2B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727221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51005" cy="4973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6193" y="0"/>
            <a:ext cx="2951005" cy="4973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2B17E56-09DA-47A4-B752-9D29825D4B82}" type="datetimeFigureOut">
              <a:rPr lang="de-AT"/>
              <a:pPr>
                <a:defRPr/>
              </a:pPr>
              <a:t>12.03.2018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0462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AT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0880" y="4722576"/>
            <a:ext cx="5447030" cy="44730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AT" noProof="0" smtClean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9441971"/>
            <a:ext cx="2951005" cy="4973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6193" y="9441971"/>
            <a:ext cx="2951005" cy="4973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1C7D693-545D-4358-ABDD-A29965BB36FA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6103234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026470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 smtClean="0"/>
              <a:t>DRUCK  auf </a:t>
            </a:r>
            <a:r>
              <a:rPr lang="de-AT" dirty="0" err="1" smtClean="0"/>
              <a:t>max</a:t>
            </a:r>
            <a:r>
              <a:rPr lang="de-AT" dirty="0" smtClean="0"/>
              <a:t> </a:t>
            </a:r>
            <a:r>
              <a:rPr lang="de-AT" dirty="0" err="1" smtClean="0"/>
              <a:t>Pfli</a:t>
            </a:r>
            <a:r>
              <a:rPr lang="de-AT" dirty="0" smtClean="0"/>
              <a:t> steigt =&gt;</a:t>
            </a:r>
            <a:r>
              <a:rPr lang="de-AT" baseline="0" dirty="0" smtClean="0"/>
              <a:t> deren Chance auf Erwerbstätigkeit sinkt!!!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1790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4E30322-CE19-441E-8D29-16AED2EC8145}" type="slidenum">
              <a:rPr lang="de-AT" altLang="de-DE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12</a:t>
            </a:fld>
            <a:endParaRPr lang="de-AT" altLang="de-DE" smtClean="0">
              <a:solidFill>
                <a:prstClr val="black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AT" altLang="de-DE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4E30322-CE19-441E-8D29-16AED2EC8145}" type="slidenum">
              <a:rPr lang="de-AT" altLang="de-DE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13</a:t>
            </a:fld>
            <a:endParaRPr lang="de-AT" altLang="de-DE" smtClean="0">
              <a:solidFill>
                <a:prstClr val="black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AT" altLang="de-DE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4E30322-CE19-441E-8D29-16AED2EC8145}" type="slidenum">
              <a:rPr lang="de-AT" altLang="de-DE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14</a:t>
            </a:fld>
            <a:endParaRPr lang="de-AT" altLang="de-DE" smtClean="0">
              <a:solidFill>
                <a:prstClr val="black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AT" altLang="de-DE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4E30322-CE19-441E-8D29-16AED2EC8145}" type="slidenum">
              <a:rPr lang="de-AT" altLang="de-DE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15</a:t>
            </a:fld>
            <a:endParaRPr lang="de-AT" altLang="de-DE" smtClean="0">
              <a:solidFill>
                <a:prstClr val="black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AT" altLang="de-DE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CE693F8-45BE-45BC-A99C-D5B7B6082EBF}" type="slidenum">
              <a:rPr lang="de-AT" altLang="de-DE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16</a:t>
            </a:fld>
            <a:endParaRPr lang="de-AT" altLang="de-DE" smtClean="0">
              <a:solidFill>
                <a:prstClr val="black"/>
              </a:solidFill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AT" altLang="de-DE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 smtClean="0"/>
              <a:t>DRUCK  auf </a:t>
            </a:r>
            <a:r>
              <a:rPr lang="de-AT" dirty="0" err="1" smtClean="0"/>
              <a:t>max</a:t>
            </a:r>
            <a:r>
              <a:rPr lang="de-AT" dirty="0" smtClean="0"/>
              <a:t> </a:t>
            </a:r>
            <a:r>
              <a:rPr lang="de-AT" dirty="0" err="1" smtClean="0"/>
              <a:t>Pfli</a:t>
            </a:r>
            <a:r>
              <a:rPr lang="de-AT" dirty="0" smtClean="0"/>
              <a:t> steigt =&gt;</a:t>
            </a:r>
            <a:r>
              <a:rPr lang="de-AT" baseline="0" dirty="0" smtClean="0"/>
              <a:t> deren Chance auf Erwerbstätigkeit sinkt!!!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17905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9129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37F787-0C40-48FE-92C3-B93E8B41B7E5}" type="slidenum">
              <a:rPr lang="de-AT" altLang="en-US">
                <a:solidFill>
                  <a:prstClr val="black"/>
                </a:solidFill>
              </a:rPr>
              <a:pPr/>
              <a:t>21</a:t>
            </a:fld>
            <a:endParaRPr lang="de-AT" altLang="en-US">
              <a:solidFill>
                <a:prstClr val="black"/>
              </a:solidFill>
            </a:endParaRPr>
          </a:p>
        </p:txBody>
      </p:sp>
      <p:sp>
        <p:nvSpPr>
          <p:cNvPr id="242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F5F9CC-B06F-427F-8863-437899162529}" type="slidenum">
              <a:rPr lang="de-AT" altLang="en-US">
                <a:solidFill>
                  <a:prstClr val="black"/>
                </a:solidFill>
              </a:rPr>
              <a:pPr/>
              <a:t>22</a:t>
            </a:fld>
            <a:endParaRPr lang="de-AT" altLang="en-US">
              <a:solidFill>
                <a:prstClr val="black"/>
              </a:solidFill>
            </a:endParaRPr>
          </a:p>
        </p:txBody>
      </p:sp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1462C9F-CE88-4EE5-BC1F-0CC85B877E41}" type="slidenum">
              <a:rPr lang="de-AT" altLang="de-DE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25</a:t>
            </a:fld>
            <a:endParaRPr lang="de-AT" altLang="de-DE" smtClean="0">
              <a:solidFill>
                <a:prstClr val="black"/>
              </a:solidFill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AT" altLang="de-DE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D41A00D-91B0-46B3-9AB9-EDDA0806CB25}" type="slidenum">
              <a:rPr lang="de-AT" altLang="de-DE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26</a:t>
            </a:fld>
            <a:endParaRPr lang="de-AT" altLang="de-DE" smtClean="0">
              <a:solidFill>
                <a:prstClr val="black"/>
              </a:solidFill>
            </a:endParaRPr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AT" altLang="de-DE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 smtClean="0"/>
              <a:t>DRUCK  auf </a:t>
            </a:r>
            <a:r>
              <a:rPr lang="de-AT" dirty="0" err="1" smtClean="0"/>
              <a:t>max</a:t>
            </a:r>
            <a:r>
              <a:rPr lang="de-AT" dirty="0" smtClean="0"/>
              <a:t> </a:t>
            </a:r>
            <a:r>
              <a:rPr lang="de-AT" dirty="0" err="1" smtClean="0"/>
              <a:t>Pfli</a:t>
            </a:r>
            <a:r>
              <a:rPr lang="de-AT" dirty="0" smtClean="0"/>
              <a:t> steigt =&gt;</a:t>
            </a:r>
            <a:r>
              <a:rPr lang="de-AT" baseline="0" dirty="0" smtClean="0"/>
              <a:t> deren Chance auf Erwerbstätigkeit sinkt!!!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1790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4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Master" Target="../slideMasters/slideMaster15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43725" y="60833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75114FB4-7180-48FB-9B2C-FE1E7D88F7F4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35783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86702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76588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68399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03759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58453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3860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350630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360189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58128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64657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43725" y="60833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9E471E76-CA14-4E4F-928C-5FFF3DEF6B66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5264598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713953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211577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240286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6949503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69606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92631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4003706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960292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57686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582978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" r="2191"/>
          <a:stretch>
            <a:fillRect/>
          </a:stretch>
        </p:blipFill>
        <p:spPr bwMode="auto">
          <a:xfrm>
            <a:off x="0" y="1844675"/>
            <a:ext cx="9144000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1"/>
          <a:stretch>
            <a:fillRect/>
          </a:stretch>
        </p:blipFill>
        <p:spPr bwMode="auto">
          <a:xfrm>
            <a:off x="0" y="1498600"/>
            <a:ext cx="91440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4" descr="ibw_entwicklung_orange_72dpi_rg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1117600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b"/>
          <a:lstStyle>
            <a:lvl1pPr algn="r">
              <a:defRPr sz="4000" b="1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36449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1903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09BD7-87E3-48EA-AE0A-30B6F92CBC61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653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AF61B-4BED-4F28-A08C-EADBC21FA8DF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8801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93124-223E-423F-BAA7-08986BB26E40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5579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6C4E9-1B1D-4E29-843B-F8EEBAD0F53D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1313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26C97-5E91-4163-838B-AE2950B915D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388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475A0-33A3-4244-A292-7BAA89AB987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5529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30A75-0CCD-4E30-A903-7BC9A49B699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3033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1C4FF-6BD2-46E5-B22E-F181575875F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56873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9E0F2-4BF4-4D4A-8459-CBC8193CE9D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5490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508000"/>
            <a:ext cx="2057400" cy="5618163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508000"/>
            <a:ext cx="6019800" cy="5618163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58071-816D-4CF8-9041-9B1681C43088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4581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950550779"/>
      </p:ext>
    </p:extLst>
  </p:cSld>
  <p:clrMapOvr>
    <a:masterClrMapping/>
  </p:clrMapOvr>
  <p:transition advClick="0" advTm="11000">
    <p:zo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476250"/>
            <a:ext cx="5760219" cy="850900"/>
          </a:xfrm>
        </p:spPr>
        <p:txBody>
          <a:bodyPr/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>
                <a:solidFill>
                  <a:schemeClr val="tx1"/>
                </a:solidFill>
              </a:defRPr>
            </a:lvl2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799029991"/>
      </p:ext>
    </p:extLst>
  </p:cSld>
  <p:clrMapOvr>
    <a:masterClrMapping/>
  </p:clrMapOvr>
  <p:transition advClick="0" advTm="11000">
    <p:zo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8106428"/>
      </p:ext>
    </p:extLst>
  </p:cSld>
  <p:clrMapOvr>
    <a:masterClrMapping/>
  </p:clrMapOvr>
  <p:transition advClick="0" advTm="11000">
    <p:zo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6478890"/>
      </p:ext>
    </p:extLst>
  </p:cSld>
  <p:clrMapOvr>
    <a:masterClrMapping/>
  </p:clrMapOvr>
  <p:transition advClick="0" advTm="11000">
    <p:zo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  <a:cs typeface="+mn-cs"/>
              </a:rPr>
              <a:t>FORSCHUNG UND ENTWICKLUNG AN DEN SCHNITTSTELLEN BILDUNG, WIRTSCHAFT UND QUALIFIKATION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173681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706354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5941079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6542503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6228099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9893035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864516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06474703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4213329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331295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7371759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43725" y="60833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75114FB4-7180-48FB-9B2C-FE1E7D88F7F4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5116585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91736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9303370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3921912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9932286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918877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577520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2059532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23273995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26527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6207687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altLang="en-US" noProof="0" smtClean="0"/>
              <a:t>Titelmasterformat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altLang="en-US" noProof="0" smtClean="0"/>
              <a:t>Formatvorlage des Untertitelmasters durch Klicken bearbeiten</a:t>
            </a:r>
          </a:p>
        </p:txBody>
      </p:sp>
      <p:pic>
        <p:nvPicPr>
          <p:cNvPr id="3076" name="Picture 4" descr="ibw_logo4c_300dpi_rgb_prin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en-US" sz="1300" smtClean="0">
                <a:solidFill>
                  <a:srgbClr val="1E4D85"/>
                </a:solidFill>
                <a:cs typeface="+mn-cs"/>
              </a:rPr>
              <a:t>FORSCHUNG UND ENTWICKLUNG AN DEN SCHNITTSTELLEN BILDUNG, WIRTSCHAFT UND QUALIFIKATION</a:t>
            </a:r>
          </a:p>
        </p:txBody>
      </p:sp>
    </p:spTree>
    <p:extLst>
      <p:ext uri="{BB962C8B-B14F-4D97-AF65-F5344CB8AC3E}">
        <p14:creationId xmlns:p14="http://schemas.microsoft.com/office/powerpoint/2010/main" val="11554194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90502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0873212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96439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0367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33450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644671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07079634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09994908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81720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21822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18171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41107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83359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37876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5845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18692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46878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57856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31892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32330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12.03.2018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de-A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22639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43725" y="60833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75114FB4-7180-48FB-9B2C-FE1E7D88F7F4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80449306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0749605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31939070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2660094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2611542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8177059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098257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78034188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25677721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7701553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25801493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" r="2191"/>
          <a:stretch>
            <a:fillRect/>
          </a:stretch>
        </p:blipFill>
        <p:spPr bwMode="auto">
          <a:xfrm>
            <a:off x="0" y="1844675"/>
            <a:ext cx="9144000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1"/>
          <a:stretch>
            <a:fillRect/>
          </a:stretch>
        </p:blipFill>
        <p:spPr bwMode="auto">
          <a:xfrm>
            <a:off x="0" y="1498600"/>
            <a:ext cx="91440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4" descr="ibw_entwicklung_orange_72dpi_rg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1117600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b"/>
          <a:lstStyle>
            <a:lvl1pPr algn="r">
              <a:defRPr sz="4000" b="1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36449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64990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09BD7-87E3-48EA-AE0A-30B6F92CBC61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295519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AF61B-4BED-4F28-A08C-EADBC21FA8DF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07893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93124-223E-423F-BAA7-08986BB26E40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00392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6C4E9-1B1D-4E29-843B-F8EEBAD0F53D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53046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26C97-5E91-4163-838B-AE2950B915D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11316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475A0-33A3-4244-A292-7BAA89AB987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99968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30A75-0CCD-4E30-A903-7BC9A49B699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99227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1C4FF-6BD2-46E5-B22E-F181575875F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45790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9E0F2-4BF4-4D4A-8459-CBC8193CE9D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56555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508000"/>
            <a:ext cx="2057400" cy="5618163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508000"/>
            <a:ext cx="6019800" cy="5618163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58071-816D-4CF8-9041-9B1681C43088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86579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  <a:cs typeface="+mn-cs"/>
              </a:rPr>
              <a:t>FORSCHUNG UND ENTWICKLUNG AN DEN SCHNITTSTELLEN BILDUNG, WIRTSCHAFT UND QUALIFIKATION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60904906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440025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05754851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1224405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2085670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7650383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970887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9728327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680109404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6663008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4379886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  <a:cs typeface="+mn-cs"/>
              </a:rPr>
              <a:t>FORSCHUNG UND ENTWICKLUNG AN DEN SCHNITTSTELLEN BILDUNG, WIRTSCHAFT UND QUALIFIKATION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58655575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6633308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1224096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76312177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2159629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2084954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0386049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2208956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71041758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1175119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8362941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</a:rPr>
              <a:t>FORSCHUNG UND ENTWICKLUNG AN DEN SCHNITTSTELLEN BILDUNG, WIRTSCHAFT UND QUALIFIKATION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80460151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7713733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20033798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0521803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55893255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6799944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9997311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99716641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43436919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5685309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42211023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43725" y="60833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75114FB4-7180-48FB-9B2C-FE1E7D88F7F4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14529529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51912897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0166198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3841873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55922413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8584419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83003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4667393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902450236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75516596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73401993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" r="2191"/>
          <a:stretch>
            <a:fillRect/>
          </a:stretch>
        </p:blipFill>
        <p:spPr bwMode="auto">
          <a:xfrm>
            <a:off x="0" y="1844675"/>
            <a:ext cx="9144000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1"/>
          <a:stretch>
            <a:fillRect/>
          </a:stretch>
        </p:blipFill>
        <p:spPr bwMode="auto">
          <a:xfrm>
            <a:off x="0" y="1498600"/>
            <a:ext cx="91440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4" descr="ibw_entwicklung_orange_72dpi_rg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1117600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b"/>
          <a:lstStyle>
            <a:lvl1pPr algn="r">
              <a:defRPr sz="4000" b="1"/>
            </a:lvl1pPr>
          </a:lstStyle>
          <a:p>
            <a:pPr lvl="0"/>
            <a:r>
              <a:rPr lang="de-DE" noProof="0" smtClean="0"/>
              <a:t>Titelmasterformat durch Klicken bearbeiten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3644900"/>
            <a:ext cx="6400800" cy="17526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/>
            </a:lvl1pPr>
          </a:lstStyle>
          <a:p>
            <a:pPr lvl="0"/>
            <a:r>
              <a:rPr lang="de-DE" noProof="0" smtClean="0"/>
              <a:t>Formatvorlage des Untertitelmasters durch Klicken bearbeiten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340179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09BD7-87E3-48EA-AE0A-30B6F92CBC61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153690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AF61B-4BED-4F28-A08C-EADBC21FA8DF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953917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93124-223E-423F-BAA7-08986BB26E40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405036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6C4E9-1B1D-4E29-843B-F8EEBAD0F53D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49609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26C97-5E91-4163-838B-AE2950B915D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53709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475A0-33A3-4244-A292-7BAA89AB9877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425916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30A75-0CCD-4E30-A903-7BC9A49B699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305613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1C4FF-6BD2-46E5-B22E-F181575875FC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603867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9E0F2-4BF4-4D4A-8459-CBC8193CE9DE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11577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508000"/>
            <a:ext cx="2057400" cy="5618163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508000"/>
            <a:ext cx="6019800" cy="5618163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58071-816D-4CF8-9041-9B1681C43088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187515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bw_logo4c_300dpi_rgb_pri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</a:rPr>
              <a:t>FORSCHUNG UND ENTWICKLUNG AN DEN SCHNITTSTELLEN BILDUNG, WIRTSCHAFT UND QUALIFIKATION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altLang="de-DE" noProof="0" smtClean="0"/>
              <a:t>Titelmasterformat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altLang="de-DE" noProof="0" smtClean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214376063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17792142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220583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19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10113" y="15573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5844280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7679035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18307409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5601247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949839432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33062439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57499866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77025" y="274638"/>
            <a:ext cx="2071688" cy="580866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67425" cy="580866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19844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6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3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8.xml"/><Relationship Id="rId3" Type="http://schemas.openxmlformats.org/officeDocument/2006/relationships/slideLayout" Target="../slideLayouts/slideLayout73.xml"/><Relationship Id="rId7" Type="http://schemas.openxmlformats.org/officeDocument/2006/relationships/slideLayout" Target="../slideLayouts/slideLayout7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6.xml"/><Relationship Id="rId11" Type="http://schemas.openxmlformats.org/officeDocument/2006/relationships/slideLayout" Target="../slideLayouts/slideLayout81.xml"/><Relationship Id="rId5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80.xml"/><Relationship Id="rId4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Relationship Id="rId14" Type="http://schemas.openxmlformats.org/officeDocument/2006/relationships/image" Target="../media/image3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1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106.xml"/><Relationship Id="rId7" Type="http://schemas.openxmlformats.org/officeDocument/2006/relationships/slideLayout" Target="../slideLayouts/slideLayout11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05.xml"/><Relationship Id="rId1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1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3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128.xml"/><Relationship Id="rId7" Type="http://schemas.openxmlformats.org/officeDocument/2006/relationships/slideLayout" Target="../slideLayouts/slideLayout132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27.xml"/><Relationship Id="rId1" Type="http://schemas.openxmlformats.org/officeDocument/2006/relationships/slideLayout" Target="../slideLayouts/slideLayout126.xml"/><Relationship Id="rId6" Type="http://schemas.openxmlformats.org/officeDocument/2006/relationships/slideLayout" Target="../slideLayouts/slideLayout131.xml"/><Relationship Id="rId11" Type="http://schemas.openxmlformats.org/officeDocument/2006/relationships/slideLayout" Target="../slideLayouts/slideLayout136.xml"/><Relationship Id="rId5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35.xml"/><Relationship Id="rId4" Type="http://schemas.openxmlformats.org/officeDocument/2006/relationships/slideLayout" Target="../slideLayouts/slideLayout129.xml"/><Relationship Id="rId9" Type="http://schemas.openxmlformats.org/officeDocument/2006/relationships/slideLayout" Target="../slideLayouts/slideLayout134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38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0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5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0.xml"/><Relationship Id="rId7" Type="http://schemas.openxmlformats.org/officeDocument/2006/relationships/slideLayout" Target="../slideLayouts/slideLayout154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49.xml"/><Relationship Id="rId1" Type="http://schemas.openxmlformats.org/officeDocument/2006/relationships/slideLayout" Target="../slideLayouts/slideLayout148.xml"/><Relationship Id="rId6" Type="http://schemas.openxmlformats.org/officeDocument/2006/relationships/slideLayout" Target="../slideLayouts/slideLayout153.xml"/><Relationship Id="rId11" Type="http://schemas.openxmlformats.org/officeDocument/2006/relationships/slideLayout" Target="../slideLayouts/slideLayout158.xml"/><Relationship Id="rId5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57.xml"/><Relationship Id="rId4" Type="http://schemas.openxmlformats.org/officeDocument/2006/relationships/slideLayout" Target="../slideLayouts/slideLayout151.xml"/><Relationship Id="rId9" Type="http://schemas.openxmlformats.org/officeDocument/2006/relationships/slideLayout" Target="../slideLayouts/slideLayout156.xml"/><Relationship Id="rId14" Type="http://schemas.openxmlformats.org/officeDocument/2006/relationships/image" Target="../media/image3.pn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6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161.xml"/><Relationship Id="rId7" Type="http://schemas.openxmlformats.org/officeDocument/2006/relationships/slideLayout" Target="../slideLayouts/slideLayout165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0.xml"/><Relationship Id="rId1" Type="http://schemas.openxmlformats.org/officeDocument/2006/relationships/slideLayout" Target="../slideLayouts/slideLayout159.xml"/><Relationship Id="rId6" Type="http://schemas.openxmlformats.org/officeDocument/2006/relationships/slideLayout" Target="../slideLayouts/slideLayout164.xml"/><Relationship Id="rId11" Type="http://schemas.openxmlformats.org/officeDocument/2006/relationships/slideLayout" Target="../slideLayouts/slideLayout169.xml"/><Relationship Id="rId5" Type="http://schemas.openxmlformats.org/officeDocument/2006/relationships/slideLayout" Target="../slideLayouts/slideLayout163.xml"/><Relationship Id="rId10" Type="http://schemas.openxmlformats.org/officeDocument/2006/relationships/slideLayout" Target="../slideLayouts/slideLayout168.xml"/><Relationship Id="rId4" Type="http://schemas.openxmlformats.org/officeDocument/2006/relationships/slideLayout" Target="../slideLayouts/slideLayout162.xml"/><Relationship Id="rId9" Type="http://schemas.openxmlformats.org/officeDocument/2006/relationships/slideLayout" Target="../slideLayouts/slideLayout1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4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88175" y="60737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0879C2C8-5D11-4454-A24D-6C6BA84E0704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4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88175" y="60737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0762525C-0968-42CC-A4B8-8D9D66D504D6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14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508000"/>
            <a:ext cx="7643812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Textmasterformate durch Klicken bearbeiten</a:t>
            </a:r>
          </a:p>
          <a:p>
            <a:pPr lvl="1"/>
            <a:r>
              <a:rPr lang="de-DE" altLang="en-US" smtClean="0"/>
              <a:t>Zweite Ebene</a:t>
            </a:r>
          </a:p>
          <a:p>
            <a:pPr lvl="2"/>
            <a:r>
              <a:rPr lang="de-DE" altLang="en-US" smtClean="0"/>
              <a:t>Dritte Ebene</a:t>
            </a:r>
          </a:p>
          <a:p>
            <a:pPr lvl="3"/>
            <a:r>
              <a:rPr lang="de-DE" altLang="en-US" smtClean="0"/>
              <a:t>Vierte Ebene</a:t>
            </a:r>
          </a:p>
          <a:p>
            <a:pPr lvl="4"/>
            <a:r>
              <a:rPr lang="de-DE" alt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D6D4EB41-DC30-459F-A0FB-4BB098E5B955}" type="slidenum">
              <a:rPr lang="de-DE">
                <a:solidFill>
                  <a:srgbClr val="000000"/>
                </a:solidFill>
                <a:cs typeface="+mn-cs"/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  <a:cs typeface="+mn-cs"/>
            </a:endParaRPr>
          </a:p>
        </p:txBody>
      </p:sp>
      <p:grpSp>
        <p:nvGrpSpPr>
          <p:cNvPr id="1031" name="Group 18"/>
          <p:cNvGrpSpPr>
            <a:grpSpLocks/>
          </p:cNvGrpSpPr>
          <p:nvPr/>
        </p:nvGrpSpPr>
        <p:grpSpPr bwMode="auto">
          <a:xfrm>
            <a:off x="4763" y="549275"/>
            <a:ext cx="9144000" cy="692150"/>
            <a:chOff x="3" y="346"/>
            <a:chExt cx="5760" cy="436"/>
          </a:xfrm>
        </p:grpSpPr>
        <p:pic>
          <p:nvPicPr>
            <p:cNvPr id="1035" name="Picture 9" descr="ibw_entwicklung_orange_72dpi_rgb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" y="346"/>
              <a:ext cx="423" cy="4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6" name="Line 16"/>
            <p:cNvSpPr>
              <a:spLocks noChangeShapeType="1"/>
            </p:cNvSpPr>
            <p:nvPr/>
          </p:nvSpPr>
          <p:spPr bwMode="auto">
            <a:xfrm>
              <a:off x="3" y="716"/>
              <a:ext cx="5760" cy="0"/>
            </a:xfrm>
            <a:prstGeom prst="line">
              <a:avLst/>
            </a:prstGeom>
            <a:noFill/>
            <a:ln w="9525">
              <a:solidFill>
                <a:srgbClr val="F47B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de-AT">
                <a:solidFill>
                  <a:srgbClr val="000000"/>
                </a:solidFill>
                <a:cs typeface="+mn-cs"/>
              </a:endParaRPr>
            </a:p>
          </p:txBody>
        </p:sp>
      </p:grpSp>
      <p:grpSp>
        <p:nvGrpSpPr>
          <p:cNvPr id="1032" name="Group 21"/>
          <p:cNvGrpSpPr>
            <a:grpSpLocks/>
          </p:cNvGrpSpPr>
          <p:nvPr/>
        </p:nvGrpSpPr>
        <p:grpSpPr bwMode="auto">
          <a:xfrm>
            <a:off x="0" y="6437313"/>
            <a:ext cx="9144000" cy="420687"/>
            <a:chOff x="0" y="4055"/>
            <a:chExt cx="5760" cy="265"/>
          </a:xfrm>
        </p:grpSpPr>
        <p:pic>
          <p:nvPicPr>
            <p:cNvPr id="1033" name="Picture 19" descr="Fußzeile PPT 0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008" t="18504" b="2243"/>
            <a:stretch>
              <a:fillRect/>
            </a:stretch>
          </p:blipFill>
          <p:spPr bwMode="auto">
            <a:xfrm>
              <a:off x="0" y="4055"/>
              <a:ext cx="2560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4" name="Picture 20" descr="Fußzeile PPT 0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504" b="2243"/>
            <a:stretch>
              <a:fillRect/>
            </a:stretch>
          </p:blipFill>
          <p:spPr bwMode="auto">
            <a:xfrm>
              <a:off x="2154" y="4055"/>
              <a:ext cx="3606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49378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4" r:id="rId1"/>
    <p:sldLayoutId id="2147484085" r:id="rId2"/>
    <p:sldLayoutId id="2147484086" r:id="rId3"/>
    <p:sldLayoutId id="2147484087" r:id="rId4"/>
    <p:sldLayoutId id="2147484088" r:id="rId5"/>
    <p:sldLayoutId id="2147484089" r:id="rId6"/>
    <p:sldLayoutId id="2147484090" r:id="rId7"/>
    <p:sldLayoutId id="2147484091" r:id="rId8"/>
    <p:sldLayoutId id="2147484092" r:id="rId9"/>
    <p:sldLayoutId id="2147484093" r:id="rId10"/>
    <p:sldLayoutId id="214748409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rgbClr val="00428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§"/>
        <a:defRPr sz="2600">
          <a:solidFill>
            <a:srgbClr val="00428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50000"/>
        <a:buFont typeface="Wingdings" pitchFamily="2" charset="2"/>
        <a:buChar char="§"/>
        <a:defRPr sz="2400">
          <a:solidFill>
            <a:srgbClr val="00428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rgbClr val="00428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76250"/>
            <a:ext cx="5759450" cy="85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ibw-Forschungsbericht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Textmasterformate durch Klicken bearbeiten</a:t>
            </a:r>
          </a:p>
          <a:p>
            <a:pPr lvl="0"/>
            <a:endParaRPr lang="de-DE" altLang="de-DE" dirty="0"/>
          </a:p>
          <a:p>
            <a:pPr lvl="0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  <a:p>
            <a:pPr lvl="3"/>
            <a:r>
              <a:rPr lang="de-DE" altLang="de-DE" dirty="0"/>
              <a:t>Vierte Ebene</a:t>
            </a:r>
          </a:p>
          <a:p>
            <a:pPr lvl="4"/>
            <a:r>
              <a:rPr lang="de-DE" altLang="de-DE" dirty="0"/>
              <a:t>Fünfte Ebene</a:t>
            </a:r>
          </a:p>
        </p:txBody>
      </p:sp>
      <p:sp>
        <p:nvSpPr>
          <p:cNvPr id="3076" name="Line 4"/>
          <p:cNvSpPr>
            <a:spLocks noChangeShapeType="1"/>
          </p:cNvSpPr>
          <p:nvPr userDrawn="1"/>
        </p:nvSpPr>
        <p:spPr bwMode="auto">
          <a:xfrm>
            <a:off x="4763" y="1136650"/>
            <a:ext cx="9144000" cy="0"/>
          </a:xfrm>
          <a:prstGeom prst="line">
            <a:avLst/>
          </a:prstGeom>
          <a:noFill/>
          <a:ln w="9525">
            <a:solidFill>
              <a:srgbClr val="B1B3B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6" name="Grafik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0" y="6266730"/>
            <a:ext cx="9144000" cy="59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80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2" r:id="rId1"/>
    <p:sldLayoutId id="2147484133" r:id="rId2"/>
    <p:sldLayoutId id="2147484134" r:id="rId3"/>
    <p:sldLayoutId id="2147484135" r:id="rId4"/>
  </p:sldLayoutIdLst>
  <p:transition advClick="0" advTm="11000">
    <p:zoom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428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428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428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428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rgbClr val="00428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rgbClr val="00428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rgbClr val="00428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rgbClr val="004282"/>
          </a:solidFill>
          <a:latin typeface="Arial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B1B3B4"/>
        </a:buClr>
        <a:buFont typeface="Arial" panose="020B0604020202020204" pitchFamily="34" charset="0"/>
        <a:buNone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B1B3B4"/>
        </a:buClr>
        <a:buFont typeface="Wingdings" pitchFamily="2" charset="2"/>
        <a:defRPr sz="2400">
          <a:solidFill>
            <a:srgbClr val="004282"/>
          </a:solidFill>
          <a:latin typeface="+mn-lt"/>
        </a:defRPr>
      </a:lvl2pPr>
      <a:lvl3pPr marL="1200150" indent="-285750" algn="l" rtl="0" eaLnBrk="0" fontAlgn="base" hangingPunct="0">
        <a:spcBef>
          <a:spcPct val="20000"/>
        </a:spcBef>
        <a:spcAft>
          <a:spcPct val="0"/>
        </a:spcAft>
        <a:buClr>
          <a:srgbClr val="B1B3B4"/>
        </a:buClr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B1B3B4"/>
        </a:buClr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B1B3B4"/>
        </a:buClr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B1B3B4"/>
        </a:buClr>
        <a:buChar char="»"/>
        <a:defRPr sz="1400">
          <a:solidFill>
            <a:srgbClr val="00428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B1B3B4"/>
        </a:buClr>
        <a:buChar char="»"/>
        <a:defRPr sz="1400">
          <a:solidFill>
            <a:srgbClr val="00428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B1B3B4"/>
        </a:buClr>
        <a:buChar char="»"/>
        <a:defRPr sz="1400">
          <a:solidFill>
            <a:srgbClr val="00428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B1B3B4"/>
        </a:buClr>
        <a:buChar char="»"/>
        <a:defRPr sz="1400">
          <a:solidFill>
            <a:srgbClr val="00428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7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 Box 10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  <a:cs typeface="+mn-cs"/>
              </a:rPr>
              <a:t>FORSCHUNG UND ENTWICKLUNG AN DEN SCHNITTSTELLEN BILDUNG, WIRTSCHAFT UND QUALIFIKATION</a:t>
            </a:r>
          </a:p>
        </p:txBody>
      </p:sp>
    </p:spTree>
    <p:extLst>
      <p:ext uri="{BB962C8B-B14F-4D97-AF65-F5344CB8AC3E}">
        <p14:creationId xmlns:p14="http://schemas.microsoft.com/office/powerpoint/2010/main" val="319755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2" r:id="rId1"/>
    <p:sldLayoutId id="2147484213" r:id="rId2"/>
    <p:sldLayoutId id="2147484214" r:id="rId3"/>
    <p:sldLayoutId id="2147484215" r:id="rId4"/>
    <p:sldLayoutId id="2147484216" r:id="rId5"/>
    <p:sldLayoutId id="2147484217" r:id="rId6"/>
    <p:sldLayoutId id="2147484218" r:id="rId7"/>
    <p:sldLayoutId id="2147484219" r:id="rId8"/>
    <p:sldLayoutId id="2147484220" r:id="rId9"/>
    <p:sldLayoutId id="2147484221" r:id="rId10"/>
    <p:sldLayoutId id="214748422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4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88175" y="60737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0879C2C8-5D11-4454-A24D-6C6BA84E0704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976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0" r:id="rId1"/>
    <p:sldLayoutId id="2147484371" r:id="rId2"/>
    <p:sldLayoutId id="2147484372" r:id="rId3"/>
    <p:sldLayoutId id="2147484373" r:id="rId4"/>
    <p:sldLayoutId id="2147484374" r:id="rId5"/>
    <p:sldLayoutId id="2147484375" r:id="rId6"/>
    <p:sldLayoutId id="2147484376" r:id="rId7"/>
    <p:sldLayoutId id="2147484377" r:id="rId8"/>
    <p:sldLayoutId id="2147484378" r:id="rId9"/>
    <p:sldLayoutId id="2147484379" r:id="rId10"/>
    <p:sldLayoutId id="2147484380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Textmasterformate durch Klicken bearbeiten</a:t>
            </a:r>
          </a:p>
          <a:p>
            <a:pPr lvl="1"/>
            <a:r>
              <a:rPr lang="de-DE" altLang="en-US" smtClean="0"/>
              <a:t>Zweite Ebene</a:t>
            </a:r>
          </a:p>
          <a:p>
            <a:pPr lvl="2"/>
            <a:r>
              <a:rPr lang="de-DE" altLang="en-US" smtClean="0"/>
              <a:t>Dritte Ebene</a:t>
            </a:r>
          </a:p>
          <a:p>
            <a:pPr lvl="3"/>
            <a:r>
              <a:rPr lang="de-DE" altLang="en-US" smtClean="0"/>
              <a:t>Vierte Ebene</a:t>
            </a:r>
          </a:p>
          <a:p>
            <a:pPr lvl="4"/>
            <a:r>
              <a:rPr lang="de-DE" altLang="en-US" smtClean="0"/>
              <a:t>Fünfte Ebene</a:t>
            </a:r>
          </a:p>
        </p:txBody>
      </p:sp>
      <p:pic>
        <p:nvPicPr>
          <p:cNvPr id="1031" name="Picture 7" descr="ibw_logo4c_300dpi_rgb_print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en-US" sz="1300" smtClean="0">
                <a:solidFill>
                  <a:srgbClr val="1E4D85"/>
                </a:solidFill>
                <a:cs typeface="+mn-cs"/>
              </a:rPr>
              <a:t>FORSCHUNG UND ENTWICKLUNG AN DEN SCHNITTSTELLEN BILDUNG, WIRTSCHAFT UND QUALIFIKATION</a:t>
            </a:r>
          </a:p>
        </p:txBody>
      </p:sp>
    </p:spTree>
    <p:extLst>
      <p:ext uri="{BB962C8B-B14F-4D97-AF65-F5344CB8AC3E}">
        <p14:creationId xmlns:p14="http://schemas.microsoft.com/office/powerpoint/2010/main" val="2268334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94" r:id="rId1"/>
    <p:sldLayoutId id="2147484395" r:id="rId2"/>
    <p:sldLayoutId id="2147484396" r:id="rId3"/>
    <p:sldLayoutId id="2147484397" r:id="rId4"/>
    <p:sldLayoutId id="2147484398" r:id="rId5"/>
    <p:sldLayoutId id="2147484399" r:id="rId6"/>
    <p:sldLayoutId id="2147484400" r:id="rId7"/>
    <p:sldLayoutId id="2147484401" r:id="rId8"/>
    <p:sldLayoutId id="2147484402" r:id="rId9"/>
    <p:sldLayoutId id="2147484403" r:id="rId10"/>
    <p:sldLayoutId id="214748440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B5300F8-B8B8-4ADF-B87E-80A6BB5D9F64}" type="datetimeFigureOut">
              <a:rPr lang="de-AT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12.03.2018</a:t>
            </a:fld>
            <a:endParaRPr lang="de-AT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de-AT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56EA40C-551E-43EF-A563-6C4E74F5F099}" type="slidenum">
              <a:rPr lang="de-AT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‹Nr.›</a:t>
            </a:fld>
            <a:endParaRPr lang="de-AT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56628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6" r:id="rId1"/>
    <p:sldLayoutId id="2147484407" r:id="rId2"/>
    <p:sldLayoutId id="2147484408" r:id="rId3"/>
    <p:sldLayoutId id="2147484409" r:id="rId4"/>
    <p:sldLayoutId id="2147484410" r:id="rId5"/>
    <p:sldLayoutId id="2147484411" r:id="rId6"/>
    <p:sldLayoutId id="2147484412" r:id="rId7"/>
    <p:sldLayoutId id="2147484413" r:id="rId8"/>
    <p:sldLayoutId id="2147484414" r:id="rId9"/>
    <p:sldLayoutId id="2147484415" r:id="rId10"/>
    <p:sldLayoutId id="214748441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4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88175" y="60737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0879C2C8-5D11-4454-A24D-6C6BA84E0704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019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8" r:id="rId1"/>
    <p:sldLayoutId id="2147484419" r:id="rId2"/>
    <p:sldLayoutId id="2147484420" r:id="rId3"/>
    <p:sldLayoutId id="2147484421" r:id="rId4"/>
    <p:sldLayoutId id="2147484422" r:id="rId5"/>
    <p:sldLayoutId id="2147484423" r:id="rId6"/>
    <p:sldLayoutId id="2147484424" r:id="rId7"/>
    <p:sldLayoutId id="2147484425" r:id="rId8"/>
    <p:sldLayoutId id="2147484426" r:id="rId9"/>
    <p:sldLayoutId id="2147484427" r:id="rId10"/>
    <p:sldLayoutId id="2147484428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508000"/>
            <a:ext cx="7643812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Textmasterformate durch Klicken bearbeiten</a:t>
            </a:r>
          </a:p>
          <a:p>
            <a:pPr lvl="1"/>
            <a:r>
              <a:rPr lang="de-DE" altLang="en-US" smtClean="0"/>
              <a:t>Zweite Ebene</a:t>
            </a:r>
          </a:p>
          <a:p>
            <a:pPr lvl="2"/>
            <a:r>
              <a:rPr lang="de-DE" altLang="en-US" smtClean="0"/>
              <a:t>Dritte Ebene</a:t>
            </a:r>
          </a:p>
          <a:p>
            <a:pPr lvl="3"/>
            <a:r>
              <a:rPr lang="de-DE" altLang="en-US" smtClean="0"/>
              <a:t>Vierte Ebene</a:t>
            </a:r>
          </a:p>
          <a:p>
            <a:pPr lvl="4"/>
            <a:r>
              <a:rPr lang="de-DE" alt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D6D4EB41-DC30-459F-A0FB-4BB098E5B955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  <p:grpSp>
        <p:nvGrpSpPr>
          <p:cNvPr id="1031" name="Group 18"/>
          <p:cNvGrpSpPr>
            <a:grpSpLocks/>
          </p:cNvGrpSpPr>
          <p:nvPr/>
        </p:nvGrpSpPr>
        <p:grpSpPr bwMode="auto">
          <a:xfrm>
            <a:off x="4763" y="549275"/>
            <a:ext cx="9144000" cy="692150"/>
            <a:chOff x="3" y="346"/>
            <a:chExt cx="5760" cy="436"/>
          </a:xfrm>
        </p:grpSpPr>
        <p:pic>
          <p:nvPicPr>
            <p:cNvPr id="1035" name="Picture 9" descr="ibw_entwicklung_orange_72dpi_rgb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" y="346"/>
              <a:ext cx="423" cy="4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6" name="Line 16"/>
            <p:cNvSpPr>
              <a:spLocks noChangeShapeType="1"/>
            </p:cNvSpPr>
            <p:nvPr/>
          </p:nvSpPr>
          <p:spPr bwMode="auto">
            <a:xfrm>
              <a:off x="3" y="716"/>
              <a:ext cx="5760" cy="0"/>
            </a:xfrm>
            <a:prstGeom prst="line">
              <a:avLst/>
            </a:prstGeom>
            <a:noFill/>
            <a:ln w="9525">
              <a:solidFill>
                <a:srgbClr val="F47B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de-AT">
                <a:solidFill>
                  <a:srgbClr val="000000"/>
                </a:solidFill>
              </a:endParaRPr>
            </a:p>
          </p:txBody>
        </p:sp>
      </p:grpSp>
      <p:grpSp>
        <p:nvGrpSpPr>
          <p:cNvPr id="1032" name="Group 21"/>
          <p:cNvGrpSpPr>
            <a:grpSpLocks/>
          </p:cNvGrpSpPr>
          <p:nvPr/>
        </p:nvGrpSpPr>
        <p:grpSpPr bwMode="auto">
          <a:xfrm>
            <a:off x="0" y="6437313"/>
            <a:ext cx="9144000" cy="420687"/>
            <a:chOff x="0" y="4055"/>
            <a:chExt cx="5760" cy="265"/>
          </a:xfrm>
        </p:grpSpPr>
        <p:pic>
          <p:nvPicPr>
            <p:cNvPr id="1033" name="Picture 19" descr="Fußzeile PPT 0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008" t="18504" b="2243"/>
            <a:stretch>
              <a:fillRect/>
            </a:stretch>
          </p:blipFill>
          <p:spPr bwMode="auto">
            <a:xfrm>
              <a:off x="0" y="4055"/>
              <a:ext cx="2560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4" name="Picture 20" descr="Fußzeile PPT 0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504" b="2243"/>
            <a:stretch>
              <a:fillRect/>
            </a:stretch>
          </p:blipFill>
          <p:spPr bwMode="auto">
            <a:xfrm>
              <a:off x="2154" y="4055"/>
              <a:ext cx="3606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9946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0" r:id="rId1"/>
    <p:sldLayoutId id="2147484431" r:id="rId2"/>
    <p:sldLayoutId id="2147484432" r:id="rId3"/>
    <p:sldLayoutId id="2147484433" r:id="rId4"/>
    <p:sldLayoutId id="2147484434" r:id="rId5"/>
    <p:sldLayoutId id="2147484435" r:id="rId6"/>
    <p:sldLayoutId id="2147484436" r:id="rId7"/>
    <p:sldLayoutId id="2147484437" r:id="rId8"/>
    <p:sldLayoutId id="2147484438" r:id="rId9"/>
    <p:sldLayoutId id="2147484439" r:id="rId10"/>
    <p:sldLayoutId id="214748444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rgbClr val="00428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§"/>
        <a:defRPr sz="2600">
          <a:solidFill>
            <a:srgbClr val="00428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50000"/>
        <a:buFont typeface="Wingdings" pitchFamily="2" charset="2"/>
        <a:buChar char="§"/>
        <a:defRPr sz="2400">
          <a:solidFill>
            <a:srgbClr val="00428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rgbClr val="00428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7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 Box 10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  <a:cs typeface="+mn-cs"/>
              </a:rPr>
              <a:t>FORSCHUNG UND ENTWICKLUNG AN DEN SCHNITTSTELLEN BILDUNG, WIRTSCHAFT UND QUALIFIKATION</a:t>
            </a:r>
          </a:p>
        </p:txBody>
      </p:sp>
    </p:spTree>
    <p:extLst>
      <p:ext uri="{BB962C8B-B14F-4D97-AF65-F5344CB8AC3E}">
        <p14:creationId xmlns:p14="http://schemas.microsoft.com/office/powerpoint/2010/main" val="3502220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54" r:id="rId1"/>
    <p:sldLayoutId id="2147484455" r:id="rId2"/>
    <p:sldLayoutId id="2147484456" r:id="rId3"/>
    <p:sldLayoutId id="2147484457" r:id="rId4"/>
    <p:sldLayoutId id="2147484458" r:id="rId5"/>
    <p:sldLayoutId id="2147484459" r:id="rId6"/>
    <p:sldLayoutId id="2147484460" r:id="rId7"/>
    <p:sldLayoutId id="2147484461" r:id="rId8"/>
    <p:sldLayoutId id="2147484462" r:id="rId9"/>
    <p:sldLayoutId id="2147484463" r:id="rId10"/>
    <p:sldLayoutId id="21474844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7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 Box 10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  <a:cs typeface="+mn-cs"/>
              </a:rPr>
              <a:t>FORSCHUNG UND ENTWICKLUNG AN DEN SCHNITTSTELLEN BILDUNG, WIRTSCHAFT UND QUALIFIKATION</a:t>
            </a:r>
          </a:p>
        </p:txBody>
      </p:sp>
    </p:spTree>
    <p:extLst>
      <p:ext uri="{BB962C8B-B14F-4D97-AF65-F5344CB8AC3E}">
        <p14:creationId xmlns:p14="http://schemas.microsoft.com/office/powerpoint/2010/main" val="3227051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8" r:id="rId1"/>
    <p:sldLayoutId id="2147484479" r:id="rId2"/>
    <p:sldLayoutId id="2147484480" r:id="rId3"/>
    <p:sldLayoutId id="2147484481" r:id="rId4"/>
    <p:sldLayoutId id="2147484482" r:id="rId5"/>
    <p:sldLayoutId id="2147484483" r:id="rId6"/>
    <p:sldLayoutId id="2147484484" r:id="rId7"/>
    <p:sldLayoutId id="2147484485" r:id="rId8"/>
    <p:sldLayoutId id="2147484486" r:id="rId9"/>
    <p:sldLayoutId id="2147484487" r:id="rId10"/>
    <p:sldLayoutId id="214748448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7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 Box 10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</a:rPr>
              <a:t>FORSCHUNG UND ENTWICKLUNG AN DEN SCHNITTSTELLEN BILDUNG, WIRTSCHAFT UND QUALIFIKATION</a:t>
            </a:r>
          </a:p>
        </p:txBody>
      </p:sp>
    </p:spTree>
    <p:extLst>
      <p:ext uri="{BB962C8B-B14F-4D97-AF65-F5344CB8AC3E}">
        <p14:creationId xmlns:p14="http://schemas.microsoft.com/office/powerpoint/2010/main" val="4206143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90" r:id="rId1"/>
    <p:sldLayoutId id="2147484491" r:id="rId2"/>
    <p:sldLayoutId id="2147484492" r:id="rId3"/>
    <p:sldLayoutId id="2147484493" r:id="rId4"/>
    <p:sldLayoutId id="2147484494" r:id="rId5"/>
    <p:sldLayoutId id="2147484495" r:id="rId6"/>
    <p:sldLayoutId id="2147484496" r:id="rId7"/>
    <p:sldLayoutId id="2147484497" r:id="rId8"/>
    <p:sldLayoutId id="2147484498" r:id="rId9"/>
    <p:sldLayoutId id="2147484499" r:id="rId10"/>
    <p:sldLayoutId id="214748450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4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7"/>
          <p:cNvSpPr>
            <a:spLocks noGrp="1" noChangeArrowheads="1"/>
          </p:cNvSpPr>
          <p:nvPr/>
        </p:nvSpPr>
        <p:spPr bwMode="auto">
          <a:xfrm>
            <a:off x="6988175" y="60737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defPPr>
              <a:defRPr lang="de-DE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>
              <a:defRPr/>
            </a:pPr>
            <a:fld id="{0879C2C8-5D11-4454-A24D-6C6BA84E0704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07950" y="6530975"/>
            <a:ext cx="8928100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de-DE" sz="1300" smtClean="0">
                <a:solidFill>
                  <a:srgbClr val="1E4D85"/>
                </a:solidFill>
              </a:rPr>
              <a:t>INSTITUTE FOR RESEARCH ON QUALIFICATIONS AND TRAINING OF THE AUSTRIAN ECONOMY</a:t>
            </a:r>
            <a:endParaRPr lang="de-DE" altLang="de-DE" sz="1300" smtClean="0">
              <a:solidFill>
                <a:srgbClr val="1E4D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321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02" r:id="rId1"/>
    <p:sldLayoutId id="2147484503" r:id="rId2"/>
    <p:sldLayoutId id="2147484504" r:id="rId3"/>
    <p:sldLayoutId id="2147484505" r:id="rId4"/>
    <p:sldLayoutId id="2147484506" r:id="rId5"/>
    <p:sldLayoutId id="2147484507" r:id="rId6"/>
    <p:sldLayoutId id="2147484508" r:id="rId7"/>
    <p:sldLayoutId id="2147484509" r:id="rId8"/>
    <p:sldLayoutId id="2147484510" r:id="rId9"/>
    <p:sldLayoutId id="2147484511" r:id="rId10"/>
    <p:sldLayoutId id="2147484512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508000"/>
            <a:ext cx="7643812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smtClean="0"/>
              <a:t>Textmasterformate durch Klicken bearbeiten</a:t>
            </a:r>
          </a:p>
          <a:p>
            <a:pPr lvl="1"/>
            <a:r>
              <a:rPr lang="de-DE" altLang="en-US" smtClean="0"/>
              <a:t>Zweite Ebene</a:t>
            </a:r>
          </a:p>
          <a:p>
            <a:pPr lvl="2"/>
            <a:r>
              <a:rPr lang="de-DE" altLang="en-US" smtClean="0"/>
              <a:t>Dritte Ebene</a:t>
            </a:r>
          </a:p>
          <a:p>
            <a:pPr lvl="3"/>
            <a:r>
              <a:rPr lang="de-DE" altLang="en-US" smtClean="0"/>
              <a:t>Vierte Ebene</a:t>
            </a:r>
          </a:p>
          <a:p>
            <a:pPr lvl="4"/>
            <a:r>
              <a:rPr lang="de-DE" altLang="en-US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D6D4EB41-DC30-459F-A0FB-4BB098E5B955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  <p:grpSp>
        <p:nvGrpSpPr>
          <p:cNvPr id="1031" name="Group 18"/>
          <p:cNvGrpSpPr>
            <a:grpSpLocks/>
          </p:cNvGrpSpPr>
          <p:nvPr/>
        </p:nvGrpSpPr>
        <p:grpSpPr bwMode="auto">
          <a:xfrm>
            <a:off x="4763" y="549275"/>
            <a:ext cx="9144000" cy="692150"/>
            <a:chOff x="3" y="346"/>
            <a:chExt cx="5760" cy="436"/>
          </a:xfrm>
        </p:grpSpPr>
        <p:pic>
          <p:nvPicPr>
            <p:cNvPr id="1035" name="Picture 9" descr="ibw_entwicklung_orange_72dpi_rgb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" y="346"/>
              <a:ext cx="423" cy="4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36" name="Line 16"/>
            <p:cNvSpPr>
              <a:spLocks noChangeShapeType="1"/>
            </p:cNvSpPr>
            <p:nvPr/>
          </p:nvSpPr>
          <p:spPr bwMode="auto">
            <a:xfrm>
              <a:off x="3" y="716"/>
              <a:ext cx="5760" cy="0"/>
            </a:xfrm>
            <a:prstGeom prst="line">
              <a:avLst/>
            </a:prstGeom>
            <a:noFill/>
            <a:ln w="9525">
              <a:solidFill>
                <a:srgbClr val="F47B2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de-AT">
                <a:solidFill>
                  <a:srgbClr val="000000"/>
                </a:solidFill>
              </a:endParaRPr>
            </a:p>
          </p:txBody>
        </p:sp>
      </p:grpSp>
      <p:grpSp>
        <p:nvGrpSpPr>
          <p:cNvPr id="1032" name="Group 21"/>
          <p:cNvGrpSpPr>
            <a:grpSpLocks/>
          </p:cNvGrpSpPr>
          <p:nvPr/>
        </p:nvGrpSpPr>
        <p:grpSpPr bwMode="auto">
          <a:xfrm>
            <a:off x="0" y="6437313"/>
            <a:ext cx="9144000" cy="420687"/>
            <a:chOff x="0" y="4055"/>
            <a:chExt cx="5760" cy="265"/>
          </a:xfrm>
        </p:grpSpPr>
        <p:pic>
          <p:nvPicPr>
            <p:cNvPr id="1033" name="Picture 19" descr="Fußzeile PPT 0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008" t="18504" b="2243"/>
            <a:stretch>
              <a:fillRect/>
            </a:stretch>
          </p:blipFill>
          <p:spPr bwMode="auto">
            <a:xfrm>
              <a:off x="0" y="4055"/>
              <a:ext cx="2560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4" name="Picture 20" descr="Fußzeile PPT 01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504" b="2243"/>
            <a:stretch>
              <a:fillRect/>
            </a:stretch>
          </p:blipFill>
          <p:spPr bwMode="auto">
            <a:xfrm>
              <a:off x="2154" y="4055"/>
              <a:ext cx="3606" cy="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3305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4" r:id="rId1"/>
    <p:sldLayoutId id="2147484515" r:id="rId2"/>
    <p:sldLayoutId id="2147484516" r:id="rId3"/>
    <p:sldLayoutId id="2147484517" r:id="rId4"/>
    <p:sldLayoutId id="2147484518" r:id="rId5"/>
    <p:sldLayoutId id="2147484519" r:id="rId6"/>
    <p:sldLayoutId id="2147484520" r:id="rId7"/>
    <p:sldLayoutId id="2147484521" r:id="rId8"/>
    <p:sldLayoutId id="2147484522" r:id="rId9"/>
    <p:sldLayoutId id="2147484523" r:id="rId10"/>
    <p:sldLayoutId id="21474845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rgbClr val="00428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rgbClr val="00428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70000"/>
        <a:buFont typeface="Wingdings" pitchFamily="2" charset="2"/>
        <a:buChar char="§"/>
        <a:defRPr sz="2600">
          <a:solidFill>
            <a:srgbClr val="00428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50000"/>
        <a:buFont typeface="Wingdings" pitchFamily="2" charset="2"/>
        <a:buChar char="§"/>
        <a:defRPr sz="2400">
          <a:solidFill>
            <a:srgbClr val="00428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rgbClr val="00428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428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9113" y="15573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pic>
        <p:nvPicPr>
          <p:cNvPr id="1028" name="Picture 7" descr="ibw_logo4c_300dpi_rgb_print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4938"/>
            <a:ext cx="24765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 Box 10"/>
          <p:cNvSpPr txBox="1">
            <a:spLocks noChangeArrowheads="1"/>
          </p:cNvSpPr>
          <p:nvPr/>
        </p:nvSpPr>
        <p:spPr bwMode="auto">
          <a:xfrm>
            <a:off x="250825" y="6530975"/>
            <a:ext cx="8785225" cy="29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de-DE" altLang="de-DE" sz="1300" smtClean="0">
                <a:solidFill>
                  <a:srgbClr val="1E4D85"/>
                </a:solidFill>
              </a:rPr>
              <a:t>FORSCHUNG UND ENTWICKLUNG AN DEN SCHNITTSTELLEN BILDUNG, WIRTSCHAFT UND QUALIFIKATION</a:t>
            </a:r>
          </a:p>
        </p:txBody>
      </p:sp>
    </p:spTree>
    <p:extLst>
      <p:ext uri="{BB962C8B-B14F-4D97-AF65-F5344CB8AC3E}">
        <p14:creationId xmlns:p14="http://schemas.microsoft.com/office/powerpoint/2010/main" val="678214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6" r:id="rId1"/>
    <p:sldLayoutId id="2147484527" r:id="rId2"/>
    <p:sldLayoutId id="2147484528" r:id="rId3"/>
    <p:sldLayoutId id="2147484529" r:id="rId4"/>
    <p:sldLayoutId id="2147484530" r:id="rId5"/>
    <p:sldLayoutId id="2147484531" r:id="rId6"/>
    <p:sldLayoutId id="2147484532" r:id="rId7"/>
    <p:sldLayoutId id="2147484533" r:id="rId8"/>
    <p:sldLayoutId id="2147484534" r:id="rId9"/>
    <p:sldLayoutId id="2147484535" r:id="rId10"/>
    <p:sldLayoutId id="214748453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chmid@ibw.a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slide" Target="slide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5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5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5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5.xml"/><Relationship Id="rId5" Type="http://schemas.openxmlformats.org/officeDocument/2006/relationships/slide" Target="slide11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9.xml"/><Relationship Id="rId4" Type="http://schemas.openxmlformats.org/officeDocument/2006/relationships/slide" Target="slide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0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5.emf"/><Relationship Id="rId4" Type="http://schemas.openxmlformats.org/officeDocument/2006/relationships/oleObject" Target="../embeddings/oleObject1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9.xml"/><Relationship Id="rId4" Type="http://schemas.openxmlformats.org/officeDocument/2006/relationships/image" Target="../media/image2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ChangeArrowheads="1"/>
          </p:cNvSpPr>
          <p:nvPr/>
        </p:nvSpPr>
        <p:spPr bwMode="auto">
          <a:xfrm>
            <a:off x="107504" y="2371998"/>
            <a:ext cx="8928991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de-DE" altLang="de-DE" sz="5400" b="1" dirty="0" smtClean="0">
                <a:solidFill>
                  <a:srgbClr val="1E4D85"/>
                </a:solidFill>
              </a:rPr>
              <a:t>VIELFALT in der beruflichen ERSTAUSBILDUNG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de-DE" altLang="de-DE" sz="1800" b="1" dirty="0">
              <a:solidFill>
                <a:srgbClr val="1E4D85"/>
              </a:solidFill>
            </a:endParaRPr>
          </a:p>
          <a:p>
            <a:pPr algn="ctr">
              <a:spcBef>
                <a:spcPts val="600"/>
              </a:spcBef>
              <a:buFontTx/>
              <a:buNone/>
            </a:pPr>
            <a:r>
              <a:rPr lang="de-DE" altLang="de-DE" sz="2000" b="1" dirty="0" smtClean="0">
                <a:solidFill>
                  <a:srgbClr val="1E4D85"/>
                </a:solidFill>
              </a:rPr>
              <a:t>Vortrag </a:t>
            </a:r>
            <a:r>
              <a:rPr lang="de-DE" altLang="de-DE" sz="2000" b="1" dirty="0">
                <a:solidFill>
                  <a:srgbClr val="1E4D85"/>
                </a:solidFill>
              </a:rPr>
              <a:t>bei der </a:t>
            </a:r>
            <a:r>
              <a:rPr lang="de-DE" altLang="de-DE" sz="2000" b="1" dirty="0" smtClean="0">
                <a:solidFill>
                  <a:srgbClr val="1E4D85"/>
                </a:solidFill>
              </a:rPr>
              <a:t>KFÖ-Enquete „Matura um jeden Preis?“</a:t>
            </a:r>
            <a:endParaRPr lang="de-DE" altLang="de-DE" sz="2000" b="1" dirty="0">
              <a:solidFill>
                <a:srgbClr val="1E4D85"/>
              </a:solidFill>
            </a:endParaRPr>
          </a:p>
          <a:p>
            <a:pPr algn="ctr">
              <a:spcBef>
                <a:spcPts val="600"/>
              </a:spcBef>
              <a:buFontTx/>
              <a:buNone/>
            </a:pPr>
            <a:r>
              <a:rPr lang="de-DE" altLang="de-DE" sz="2000" b="1" dirty="0">
                <a:solidFill>
                  <a:srgbClr val="1E4D85"/>
                </a:solidFill>
              </a:rPr>
              <a:t>Wien </a:t>
            </a:r>
            <a:r>
              <a:rPr lang="de-DE" altLang="de-DE" sz="2000" b="1" dirty="0" smtClean="0">
                <a:solidFill>
                  <a:srgbClr val="1E4D85"/>
                </a:solidFill>
              </a:rPr>
              <a:t>13. </a:t>
            </a:r>
            <a:r>
              <a:rPr lang="de-DE" altLang="de-DE" sz="2000" b="1" dirty="0">
                <a:solidFill>
                  <a:srgbClr val="1E4D85"/>
                </a:solidFill>
              </a:rPr>
              <a:t>März </a:t>
            </a:r>
            <a:r>
              <a:rPr lang="de-DE" altLang="de-DE" sz="2000" b="1" dirty="0" smtClean="0">
                <a:solidFill>
                  <a:srgbClr val="1E4D85"/>
                </a:solidFill>
              </a:rPr>
              <a:t>2018</a:t>
            </a:r>
            <a:endParaRPr lang="de-DE" altLang="de-DE" sz="2000" b="1" dirty="0">
              <a:solidFill>
                <a:srgbClr val="1E4D85"/>
              </a:solidFill>
            </a:endParaRPr>
          </a:p>
        </p:txBody>
      </p:sp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187450" y="4581128"/>
            <a:ext cx="6913563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609600" indent="-609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990600" indent="-5334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31242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5814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4038600" indent="-3810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Tx/>
              <a:buNone/>
            </a:pPr>
            <a:endParaRPr lang="de-DE" altLang="de-DE" sz="1600" b="1"/>
          </a:p>
          <a:p>
            <a:pPr algn="ctr">
              <a:buFontTx/>
              <a:buNone/>
            </a:pPr>
            <a:r>
              <a:rPr lang="de-DE" altLang="de-DE" sz="1600" b="1"/>
              <a:t>Mag. Kurt Schmid</a:t>
            </a:r>
          </a:p>
          <a:p>
            <a:pPr algn="ctr">
              <a:buFontTx/>
              <a:buNone/>
            </a:pPr>
            <a:r>
              <a:rPr lang="de-DE" altLang="de-DE" sz="1600" b="1">
                <a:solidFill>
                  <a:schemeClr val="accent2"/>
                </a:solidFill>
                <a:hlinkClick r:id="rId3"/>
              </a:rPr>
              <a:t>schmid@ibw.at</a:t>
            </a:r>
            <a:endParaRPr lang="de-DE" altLang="de-DE" sz="1600" b="1">
              <a:solidFill>
                <a:schemeClr val="accent2"/>
              </a:solidFill>
            </a:endParaRPr>
          </a:p>
          <a:p>
            <a:pPr algn="ctr">
              <a:buFontTx/>
              <a:buNone/>
            </a:pPr>
            <a:endParaRPr lang="de-AT" altLang="de-DE" sz="1600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395288" y="836712"/>
            <a:ext cx="828040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rgbClr val="333399"/>
              </a:buClr>
              <a:buSzPct val="200000"/>
              <a:buFontTx/>
              <a:buNone/>
            </a:pPr>
            <a:r>
              <a:rPr lang="de-AT" altLang="de-DE" sz="2400" b="1" dirty="0" smtClean="0">
                <a:solidFill>
                  <a:srgbClr val="1E4D85"/>
                </a:solidFill>
              </a:rPr>
              <a:t>TOPICS:</a:t>
            </a:r>
          </a:p>
          <a:p>
            <a:pPr marL="0" indent="0">
              <a:spcBef>
                <a:spcPct val="50000"/>
              </a:spcBef>
              <a:buClr>
                <a:srgbClr val="333399"/>
              </a:buClr>
              <a:buSzPct val="200000"/>
              <a:buNone/>
            </a:pPr>
            <a:endParaRPr lang="de-AT" altLang="de-DE" sz="1200" b="1" dirty="0" smtClean="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(Berufs-)Bildungssysteme im internationalen Vergleich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>
                <a:solidFill>
                  <a:srgbClr val="000000"/>
                </a:solidFill>
              </a:rPr>
              <a:t>quasi-autonome „endogene“ Komponente: formale Höherqualifizierung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Konnex Berufsstruktur # formale Qualifizierung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Aspekte zur Bildungs-/Berufswahl</a:t>
            </a:r>
          </a:p>
          <a:p>
            <a:pPr marL="0" lvl="1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/>
              <a:t> Berufsbildung: </a:t>
            </a:r>
            <a:r>
              <a:rPr lang="de-AT" altLang="de-DE" sz="1600" b="1" dirty="0" err="1" smtClean="0"/>
              <a:t>Employability</a:t>
            </a:r>
            <a:r>
              <a:rPr lang="de-AT" altLang="de-DE" sz="1600" b="1" dirty="0" smtClean="0"/>
              <a:t> &amp; (Jugend-)Arbeitslosigkeit</a:t>
            </a:r>
            <a:endParaRPr lang="de-AT" altLang="de-DE" sz="1600" b="1" dirty="0"/>
          </a:p>
        </p:txBody>
      </p:sp>
    </p:spTree>
    <p:extLst>
      <p:ext uri="{BB962C8B-B14F-4D97-AF65-F5344CB8AC3E}">
        <p14:creationId xmlns:p14="http://schemas.microsoft.com/office/powerpoint/2010/main" val="221110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uiExpan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395288" y="2852936"/>
            <a:ext cx="8280400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Clr>
                <a:srgbClr val="333399"/>
              </a:buClr>
              <a:buSzPct val="200000"/>
              <a:buFontTx/>
              <a:buNone/>
            </a:pPr>
            <a:r>
              <a:rPr lang="de-DE" altLang="de-DE" sz="3600" b="1" dirty="0" smtClean="0">
                <a:solidFill>
                  <a:srgbClr val="1E4D85"/>
                </a:solidFill>
              </a:rPr>
              <a:t>international </a:t>
            </a:r>
            <a:r>
              <a:rPr lang="de-DE" altLang="de-DE" sz="3600" b="1" dirty="0" err="1" smtClean="0">
                <a:solidFill>
                  <a:srgbClr val="1E4D85"/>
                </a:solidFill>
              </a:rPr>
              <a:t>perspective</a:t>
            </a:r>
            <a:endParaRPr lang="de-AT" altLang="de-DE" sz="2400" b="1" dirty="0" smtClean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85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Diagramm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5040644"/>
              </p:ext>
            </p:extLst>
          </p:nvPr>
        </p:nvGraphicFramePr>
        <p:xfrm>
          <a:off x="666205" y="1412776"/>
          <a:ext cx="8219825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611" name="Titel 1"/>
          <p:cNvSpPr>
            <a:spLocks noGrp="1"/>
          </p:cNvSpPr>
          <p:nvPr>
            <p:ph type="title" idx="4294967295"/>
          </p:nvPr>
        </p:nvSpPr>
        <p:spPr>
          <a:xfrm>
            <a:off x="611188" y="260350"/>
            <a:ext cx="7489825" cy="1143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l"/>
            <a:r>
              <a:rPr lang="en-GB" altLang="de-DE" sz="1800" b="1" dirty="0" smtClean="0">
                <a:solidFill>
                  <a:srgbClr val="1E4D85"/>
                </a:solidFill>
              </a:rPr>
              <a:t>(</a:t>
            </a:r>
            <a:r>
              <a:rPr lang="en-GB" altLang="de-DE" sz="1800" b="1" dirty="0" err="1" smtClean="0">
                <a:solidFill>
                  <a:srgbClr val="1E4D85"/>
                </a:solidFill>
              </a:rPr>
              <a:t>Erstaus</a:t>
            </a:r>
            <a:r>
              <a:rPr lang="en-GB" altLang="de-DE" sz="1800" b="1" dirty="0" smtClean="0">
                <a:solidFill>
                  <a:srgbClr val="1E4D85"/>
                </a:solidFill>
              </a:rPr>
              <a:t>-)</a:t>
            </a:r>
            <a:r>
              <a:rPr lang="en-GB" altLang="de-DE" sz="1800" b="1" dirty="0" err="1" smtClean="0">
                <a:solidFill>
                  <a:srgbClr val="1E4D85"/>
                </a:solidFill>
              </a:rPr>
              <a:t>Bildungssysteme</a:t>
            </a:r>
            <a:r>
              <a:rPr lang="en-GB" altLang="de-DE" sz="1800" b="1" dirty="0" smtClean="0">
                <a:solidFill>
                  <a:srgbClr val="1E4D85"/>
                </a:solidFill>
              </a:rPr>
              <a:t> international: </a:t>
            </a:r>
            <a:br>
              <a:rPr lang="en-GB" altLang="de-DE" sz="1800" b="1" dirty="0" smtClean="0">
                <a:solidFill>
                  <a:srgbClr val="1E4D85"/>
                </a:solidFill>
              </a:rPr>
            </a:br>
            <a:r>
              <a:rPr lang="en-GB" altLang="de-DE" sz="1600" b="1" dirty="0" smtClean="0">
                <a:solidFill>
                  <a:srgbClr val="1E4D85"/>
                </a:solidFill>
              </a:rPr>
              <a:t/>
            </a:r>
            <a:br>
              <a:rPr lang="en-GB" altLang="de-DE" sz="1600" b="1" dirty="0" smtClean="0">
                <a:solidFill>
                  <a:srgbClr val="1E4D85"/>
                </a:solidFill>
              </a:rPr>
            </a:br>
            <a:r>
              <a:rPr lang="en-GB" altLang="de-DE" sz="1400" b="1" dirty="0" err="1" smtClean="0">
                <a:solidFill>
                  <a:srgbClr val="1E4D85"/>
                </a:solidFill>
              </a:rPr>
              <a:t>Verteilung</a:t>
            </a:r>
            <a:r>
              <a:rPr lang="en-GB" altLang="de-DE" sz="1400" b="1" dirty="0" smtClean="0">
                <a:solidFill>
                  <a:srgbClr val="1E4D85"/>
                </a:solidFill>
              </a:rPr>
              <a:t> </a:t>
            </a:r>
            <a:r>
              <a:rPr lang="en-GB" altLang="de-DE" sz="1400" b="1" dirty="0" err="1">
                <a:solidFill>
                  <a:srgbClr val="1E4D85"/>
                </a:solidFill>
              </a:rPr>
              <a:t>S</a:t>
            </a:r>
            <a:r>
              <a:rPr lang="en-GB" altLang="de-DE" sz="1400" b="1" dirty="0" err="1" smtClean="0">
                <a:solidFill>
                  <a:srgbClr val="1E4D85"/>
                </a:solidFill>
              </a:rPr>
              <a:t>chülerInnen</a:t>
            </a:r>
            <a:r>
              <a:rPr lang="en-GB" altLang="de-DE" sz="1400" b="1" dirty="0" smtClean="0">
                <a:solidFill>
                  <a:srgbClr val="1E4D85"/>
                </a:solidFill>
              </a:rPr>
              <a:t> in der </a:t>
            </a:r>
            <a:r>
              <a:rPr lang="en-GB" altLang="de-DE" sz="1400" b="1" dirty="0" err="1" smtClean="0">
                <a:solidFill>
                  <a:srgbClr val="1E4D85"/>
                </a:solidFill>
              </a:rPr>
              <a:t>Sekundarstufe</a:t>
            </a:r>
            <a:r>
              <a:rPr lang="en-GB" altLang="de-DE" sz="1400" b="1" dirty="0" smtClean="0">
                <a:solidFill>
                  <a:srgbClr val="1E4D85"/>
                </a:solidFill>
              </a:rPr>
              <a:t> II </a:t>
            </a:r>
            <a:r>
              <a:rPr lang="en-GB" altLang="de-DE" sz="1400" b="1" dirty="0" err="1" smtClean="0">
                <a:solidFill>
                  <a:srgbClr val="1E4D85"/>
                </a:solidFill>
              </a:rPr>
              <a:t>nach</a:t>
            </a:r>
            <a:r>
              <a:rPr lang="en-GB" altLang="de-DE" sz="1400" b="1" dirty="0" smtClean="0">
                <a:solidFill>
                  <a:srgbClr val="1E4D85"/>
                </a:solidFill>
              </a:rPr>
              <a:t> </a:t>
            </a:r>
            <a:r>
              <a:rPr lang="en-GB" altLang="de-DE" sz="1400" b="1" smtClean="0">
                <a:solidFill>
                  <a:srgbClr val="1E4D85"/>
                </a:solidFill>
              </a:rPr>
              <a:t>Bildungsinhalte</a:t>
            </a:r>
            <a:endParaRPr lang="en-GB" altLang="de-DE" sz="1400" b="1" dirty="0" smtClean="0">
              <a:solidFill>
                <a:srgbClr val="1E4D85"/>
              </a:solidFill>
            </a:endParaRPr>
          </a:p>
        </p:txBody>
      </p:sp>
      <p:sp>
        <p:nvSpPr>
          <p:cNvPr id="68612" name="Rectangle 7"/>
          <p:cNvSpPr>
            <a:spLocks noChangeArrowheads="1"/>
          </p:cNvSpPr>
          <p:nvPr/>
        </p:nvSpPr>
        <p:spPr bwMode="auto">
          <a:xfrm>
            <a:off x="0" y="1809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de-DE">
              <a:solidFill>
                <a:srgbClr val="000000"/>
              </a:solidFill>
            </a:endParaRPr>
          </a:p>
        </p:txBody>
      </p:sp>
      <p:sp>
        <p:nvSpPr>
          <p:cNvPr id="68614" name="Oval 20"/>
          <p:cNvSpPr>
            <a:spLocks noChangeAspect="1" noChangeArrowheads="1"/>
          </p:cNvSpPr>
          <p:nvPr/>
        </p:nvSpPr>
        <p:spPr bwMode="auto">
          <a:xfrm>
            <a:off x="8748713" y="1557338"/>
            <a:ext cx="274637" cy="27463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de-DE">
              <a:solidFill>
                <a:srgbClr val="000000"/>
              </a:solidFill>
            </a:endParaRPr>
          </a:p>
        </p:txBody>
      </p:sp>
      <p:sp>
        <p:nvSpPr>
          <p:cNvPr id="68615" name="Oval 22"/>
          <p:cNvSpPr>
            <a:spLocks noChangeAspect="1" noChangeArrowheads="1"/>
          </p:cNvSpPr>
          <p:nvPr/>
        </p:nvSpPr>
        <p:spPr bwMode="auto">
          <a:xfrm>
            <a:off x="8764588" y="4508500"/>
            <a:ext cx="274637" cy="274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altLang="de-DE">
              <a:solidFill>
                <a:srgbClr val="000000"/>
              </a:solidFill>
            </a:endParaRPr>
          </a:p>
        </p:txBody>
      </p:sp>
      <p:sp>
        <p:nvSpPr>
          <p:cNvPr id="68616" name="AutoShape 8"/>
          <p:cNvSpPr>
            <a:spLocks noChangeArrowheads="1"/>
          </p:cNvSpPr>
          <p:nvPr/>
        </p:nvSpPr>
        <p:spPr bwMode="auto">
          <a:xfrm rot="10800000">
            <a:off x="7956003" y="1259721"/>
            <a:ext cx="360413" cy="288925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AT">
              <a:solidFill>
                <a:srgbClr val="000000"/>
              </a:solidFill>
            </a:endParaRPr>
          </a:p>
        </p:txBody>
      </p:sp>
      <p:sp>
        <p:nvSpPr>
          <p:cNvPr id="16" name="AutoShape 8"/>
          <p:cNvSpPr>
            <a:spLocks noChangeArrowheads="1"/>
          </p:cNvSpPr>
          <p:nvPr/>
        </p:nvSpPr>
        <p:spPr bwMode="auto">
          <a:xfrm rot="10800000">
            <a:off x="4067571" y="1268760"/>
            <a:ext cx="360413" cy="288925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AT">
              <a:solidFill>
                <a:srgbClr val="000000"/>
              </a:solidFill>
            </a:endParaRP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auto">
          <a:xfrm rot="10800000">
            <a:off x="5652120" y="1268761"/>
            <a:ext cx="360413" cy="288925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AT">
              <a:solidFill>
                <a:srgbClr val="000000"/>
              </a:solidFill>
            </a:endParaRPr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rot="10800000">
            <a:off x="7308304" y="1268760"/>
            <a:ext cx="360413" cy="288925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AT">
              <a:solidFill>
                <a:srgbClr val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86250"/>
            <a:ext cx="46021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21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series"/>
        </p:bldSub>
      </p:bldGraphic>
      <p:bldP spid="68616" grpId="0" animBg="1"/>
      <p:bldP spid="16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395288" y="2852936"/>
            <a:ext cx="8280400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Clr>
                <a:srgbClr val="333399"/>
              </a:buClr>
              <a:buSzPct val="200000"/>
              <a:buFontTx/>
              <a:buNone/>
            </a:pPr>
            <a:r>
              <a:rPr lang="de-DE" altLang="de-DE" sz="2800" b="1" dirty="0" smtClean="0">
                <a:solidFill>
                  <a:srgbClr val="1E4D85"/>
                </a:solidFill>
              </a:rPr>
              <a:t>quasi-autonome </a:t>
            </a:r>
            <a:r>
              <a:rPr lang="de-DE" altLang="de-DE" sz="2800" b="1" dirty="0">
                <a:solidFill>
                  <a:srgbClr val="1E4D85"/>
                </a:solidFill>
              </a:rPr>
              <a:t>„endogene“ Komponente:</a:t>
            </a:r>
            <a:r>
              <a:rPr lang="de-DE" altLang="de-DE" sz="3600" b="1" dirty="0">
                <a:solidFill>
                  <a:srgbClr val="1E4D85"/>
                </a:solidFill>
              </a:rPr>
              <a:t> formale </a:t>
            </a:r>
            <a:r>
              <a:rPr lang="de-DE" altLang="de-DE" sz="3600" b="1" dirty="0" smtClean="0">
                <a:solidFill>
                  <a:srgbClr val="1E4D85"/>
                </a:solidFill>
              </a:rPr>
              <a:t>Höherqualifizierung</a:t>
            </a:r>
            <a:endParaRPr lang="de-AT" altLang="de-DE" sz="2400" b="1" dirty="0" smtClean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20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3" name="Titel 1"/>
          <p:cNvSpPr txBox="1">
            <a:spLocks/>
          </p:cNvSpPr>
          <p:nvPr/>
        </p:nvSpPr>
        <p:spPr bwMode="auto">
          <a:xfrm>
            <a:off x="241598" y="548680"/>
            <a:ext cx="8722889" cy="103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ED1C24"/>
              </a:buClr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08050" indent="-436563" eaLnBrk="0" hangingPunct="0">
              <a:spcBef>
                <a:spcPct val="20000"/>
              </a:spcBef>
              <a:buClr>
                <a:srgbClr val="4C5D68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304925" indent="-395288" eaLnBrk="0" hangingPunct="0">
              <a:spcBef>
                <a:spcPct val="20000"/>
              </a:spcBef>
              <a:buClr>
                <a:schemeClr val="tx1"/>
              </a:buClr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3863" indent="-3873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93913" indent="-398463" eaLnBrk="0" hangingPunct="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511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0083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655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9227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de-AT" altLang="de-DE" sz="1800" b="1" dirty="0" smtClean="0">
                <a:solidFill>
                  <a:srgbClr val="1E4D85"/>
                </a:solidFill>
                <a:latin typeface="Arial"/>
              </a:rPr>
              <a:t>Erwerbsbevölkerung nach höchstem formalen Bildungsabschluss</a:t>
            </a:r>
            <a:endParaRPr lang="de-AT" altLang="de-DE" sz="1800" b="1" dirty="0">
              <a:solidFill>
                <a:srgbClr val="1E4D85"/>
              </a:solidFill>
              <a:latin typeface="Arial"/>
            </a:endParaRPr>
          </a:p>
        </p:txBody>
      </p:sp>
      <p:sp>
        <p:nvSpPr>
          <p:cNvPr id="28684" name="Textfeld 54"/>
          <p:cNvSpPr txBox="1">
            <a:spLocks noChangeArrowheads="1"/>
          </p:cNvSpPr>
          <p:nvPr/>
        </p:nvSpPr>
        <p:spPr bwMode="auto">
          <a:xfrm>
            <a:off x="323528" y="6513961"/>
            <a:ext cx="864867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de-DE" sz="900" dirty="0" err="1" smtClean="0">
                <a:solidFill>
                  <a:srgbClr val="1E4D85"/>
                </a:solidFill>
                <a:cs typeface="Times New Roman" panose="02020603050405020304" pitchFamily="18" charset="0"/>
              </a:rPr>
              <a:t>Quelle</a:t>
            </a:r>
            <a:r>
              <a:rPr lang="en-GB" altLang="de-DE" sz="900" dirty="0" smtClean="0">
                <a:solidFill>
                  <a:srgbClr val="1E4D85"/>
                </a:solidFill>
                <a:cs typeface="Times New Roman" panose="02020603050405020304" pitchFamily="18" charset="0"/>
              </a:rPr>
              <a:t>: </a:t>
            </a:r>
            <a:r>
              <a:rPr lang="de-AT" altLang="de-DE" sz="900" dirty="0">
                <a:solidFill>
                  <a:srgbClr val="1E4D85"/>
                </a:solidFill>
                <a:cs typeface="Times New Roman" panose="02020603050405020304" pitchFamily="18" charset="0"/>
              </a:rPr>
              <a:t>ISIS-Datenbankabfragen (Volkszählungen), ibw-Prognose für die Jahre 2021 und 2031</a:t>
            </a:r>
            <a:r>
              <a:rPr lang="en-GB" altLang="de-DE" sz="900" dirty="0" smtClean="0">
                <a:solidFill>
                  <a:srgbClr val="1E4D85"/>
                </a:solidFill>
                <a:cs typeface="Times New Roman" panose="02020603050405020304" pitchFamily="18" charset="0"/>
              </a:rPr>
              <a:t>LFS 2013</a:t>
            </a:r>
            <a:endParaRPr lang="en-GB" altLang="de-DE" sz="900" dirty="0">
              <a:solidFill>
                <a:srgbClr val="1E4D85"/>
              </a:solidFill>
              <a:cs typeface="Times New Roman" panose="02020603050405020304" pitchFamily="18" charset="0"/>
            </a:endParaRPr>
          </a:p>
        </p:txBody>
      </p:sp>
      <p:sp>
        <p:nvSpPr>
          <p:cNvPr id="17" name="Titel 1"/>
          <p:cNvSpPr txBox="1">
            <a:spLocks/>
          </p:cNvSpPr>
          <p:nvPr/>
        </p:nvSpPr>
        <p:spPr bwMode="auto">
          <a:xfrm>
            <a:off x="251520" y="87007"/>
            <a:ext cx="8892480" cy="103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ED1C24"/>
              </a:buClr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08050" indent="-436563" eaLnBrk="0" hangingPunct="0">
              <a:spcBef>
                <a:spcPct val="20000"/>
              </a:spcBef>
              <a:buClr>
                <a:srgbClr val="4C5D68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304925" indent="-395288" eaLnBrk="0" hangingPunct="0">
              <a:spcBef>
                <a:spcPct val="20000"/>
              </a:spcBef>
              <a:buClr>
                <a:schemeClr val="tx1"/>
              </a:buClr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3863" indent="-3873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93913" indent="-398463" eaLnBrk="0" hangingPunct="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511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0083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655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9227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None/>
            </a:pPr>
            <a:r>
              <a:rPr lang="en-GB" altLang="de-DE" sz="2800" b="1" dirty="0" err="1">
                <a:solidFill>
                  <a:srgbClr val="1E4D85"/>
                </a:solidFill>
                <a:latin typeface="Arial"/>
              </a:rPr>
              <a:t>formale</a:t>
            </a:r>
            <a:r>
              <a:rPr lang="en-GB" altLang="de-DE" sz="2800" b="1" dirty="0">
                <a:solidFill>
                  <a:srgbClr val="1E4D85"/>
                </a:solidFill>
                <a:latin typeface="Arial"/>
              </a:rPr>
              <a:t> </a:t>
            </a:r>
            <a:r>
              <a:rPr lang="en-GB" altLang="de-DE" sz="2800" b="1" dirty="0" err="1" smtClean="0">
                <a:solidFill>
                  <a:srgbClr val="1E4D85"/>
                </a:solidFill>
                <a:latin typeface="Arial"/>
              </a:rPr>
              <a:t>Höherqualifizierung</a:t>
            </a:r>
            <a:r>
              <a:rPr lang="en-GB" altLang="de-DE" sz="2800" b="1" dirty="0" smtClean="0">
                <a:solidFill>
                  <a:srgbClr val="1E4D85"/>
                </a:solidFill>
                <a:latin typeface="Arial"/>
              </a:rPr>
              <a:t> I</a:t>
            </a:r>
            <a:endParaRPr lang="en-GB" altLang="de-DE" sz="2800" b="1" dirty="0">
              <a:solidFill>
                <a:srgbClr val="1E4D85"/>
              </a:solidFill>
              <a:latin typeface="Arial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248650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reihandform 2"/>
          <p:cNvSpPr/>
          <p:nvPr/>
        </p:nvSpPr>
        <p:spPr>
          <a:xfrm>
            <a:off x="1526875" y="3804249"/>
            <a:ext cx="4580627" cy="2080016"/>
          </a:xfrm>
          <a:custGeom>
            <a:avLst/>
            <a:gdLst>
              <a:gd name="connsiteX0" fmla="*/ 0 w 4580627"/>
              <a:gd name="connsiteY0" fmla="*/ 0 h 2080016"/>
              <a:gd name="connsiteX1" fmla="*/ 120770 w 4580627"/>
              <a:gd name="connsiteY1" fmla="*/ 69011 h 2080016"/>
              <a:gd name="connsiteX2" fmla="*/ 146650 w 4580627"/>
              <a:gd name="connsiteY2" fmla="*/ 94891 h 2080016"/>
              <a:gd name="connsiteX3" fmla="*/ 198408 w 4580627"/>
              <a:gd name="connsiteY3" fmla="*/ 129396 h 2080016"/>
              <a:gd name="connsiteX4" fmla="*/ 250167 w 4580627"/>
              <a:gd name="connsiteY4" fmla="*/ 189781 h 2080016"/>
              <a:gd name="connsiteX5" fmla="*/ 276046 w 4580627"/>
              <a:gd name="connsiteY5" fmla="*/ 207034 h 2080016"/>
              <a:gd name="connsiteX6" fmla="*/ 336431 w 4580627"/>
              <a:gd name="connsiteY6" fmla="*/ 258793 h 2080016"/>
              <a:gd name="connsiteX7" fmla="*/ 362310 w 4580627"/>
              <a:gd name="connsiteY7" fmla="*/ 284672 h 2080016"/>
              <a:gd name="connsiteX8" fmla="*/ 379563 w 4580627"/>
              <a:gd name="connsiteY8" fmla="*/ 310551 h 2080016"/>
              <a:gd name="connsiteX9" fmla="*/ 414068 w 4580627"/>
              <a:gd name="connsiteY9" fmla="*/ 336430 h 2080016"/>
              <a:gd name="connsiteX10" fmla="*/ 474453 w 4580627"/>
              <a:gd name="connsiteY10" fmla="*/ 388189 h 2080016"/>
              <a:gd name="connsiteX11" fmla="*/ 500333 w 4580627"/>
              <a:gd name="connsiteY11" fmla="*/ 396815 h 2080016"/>
              <a:gd name="connsiteX12" fmla="*/ 560717 w 4580627"/>
              <a:gd name="connsiteY12" fmla="*/ 431321 h 2080016"/>
              <a:gd name="connsiteX13" fmla="*/ 586597 w 4580627"/>
              <a:gd name="connsiteY13" fmla="*/ 457200 h 2080016"/>
              <a:gd name="connsiteX14" fmla="*/ 629729 w 4580627"/>
              <a:gd name="connsiteY14" fmla="*/ 474453 h 2080016"/>
              <a:gd name="connsiteX15" fmla="*/ 655608 w 4580627"/>
              <a:gd name="connsiteY15" fmla="*/ 491706 h 2080016"/>
              <a:gd name="connsiteX16" fmla="*/ 690114 w 4580627"/>
              <a:gd name="connsiteY16" fmla="*/ 508959 h 2080016"/>
              <a:gd name="connsiteX17" fmla="*/ 715993 w 4580627"/>
              <a:gd name="connsiteY17" fmla="*/ 526211 h 2080016"/>
              <a:gd name="connsiteX18" fmla="*/ 785004 w 4580627"/>
              <a:gd name="connsiteY18" fmla="*/ 560717 h 2080016"/>
              <a:gd name="connsiteX19" fmla="*/ 854016 w 4580627"/>
              <a:gd name="connsiteY19" fmla="*/ 612476 h 2080016"/>
              <a:gd name="connsiteX20" fmla="*/ 888521 w 4580627"/>
              <a:gd name="connsiteY20" fmla="*/ 638355 h 2080016"/>
              <a:gd name="connsiteX21" fmla="*/ 948906 w 4580627"/>
              <a:gd name="connsiteY21" fmla="*/ 672860 h 2080016"/>
              <a:gd name="connsiteX22" fmla="*/ 974785 w 4580627"/>
              <a:gd name="connsiteY22" fmla="*/ 698740 h 2080016"/>
              <a:gd name="connsiteX23" fmla="*/ 1009291 w 4580627"/>
              <a:gd name="connsiteY23" fmla="*/ 715993 h 2080016"/>
              <a:gd name="connsiteX24" fmla="*/ 1052423 w 4580627"/>
              <a:gd name="connsiteY24" fmla="*/ 741872 h 2080016"/>
              <a:gd name="connsiteX25" fmla="*/ 1086929 w 4580627"/>
              <a:gd name="connsiteY25" fmla="*/ 767751 h 2080016"/>
              <a:gd name="connsiteX26" fmla="*/ 1147314 w 4580627"/>
              <a:gd name="connsiteY26" fmla="*/ 810883 h 2080016"/>
              <a:gd name="connsiteX27" fmla="*/ 1173193 w 4580627"/>
              <a:gd name="connsiteY27" fmla="*/ 836762 h 2080016"/>
              <a:gd name="connsiteX28" fmla="*/ 1293963 w 4580627"/>
              <a:gd name="connsiteY28" fmla="*/ 905774 h 2080016"/>
              <a:gd name="connsiteX29" fmla="*/ 1371600 w 4580627"/>
              <a:gd name="connsiteY29" fmla="*/ 940279 h 2080016"/>
              <a:gd name="connsiteX30" fmla="*/ 1397480 w 4580627"/>
              <a:gd name="connsiteY30" fmla="*/ 966159 h 2080016"/>
              <a:gd name="connsiteX31" fmla="*/ 1509623 w 4580627"/>
              <a:gd name="connsiteY31" fmla="*/ 1009291 h 2080016"/>
              <a:gd name="connsiteX32" fmla="*/ 1544129 w 4580627"/>
              <a:gd name="connsiteY32" fmla="*/ 1035170 h 2080016"/>
              <a:gd name="connsiteX33" fmla="*/ 1595887 w 4580627"/>
              <a:gd name="connsiteY33" fmla="*/ 1052423 h 2080016"/>
              <a:gd name="connsiteX34" fmla="*/ 1630393 w 4580627"/>
              <a:gd name="connsiteY34" fmla="*/ 1078302 h 2080016"/>
              <a:gd name="connsiteX35" fmla="*/ 1673525 w 4580627"/>
              <a:gd name="connsiteY35" fmla="*/ 1095555 h 2080016"/>
              <a:gd name="connsiteX36" fmla="*/ 1708031 w 4580627"/>
              <a:gd name="connsiteY36" fmla="*/ 1112808 h 2080016"/>
              <a:gd name="connsiteX37" fmla="*/ 1759789 w 4580627"/>
              <a:gd name="connsiteY37" fmla="*/ 1130060 h 2080016"/>
              <a:gd name="connsiteX38" fmla="*/ 1794295 w 4580627"/>
              <a:gd name="connsiteY38" fmla="*/ 1147313 h 2080016"/>
              <a:gd name="connsiteX39" fmla="*/ 1820174 w 4580627"/>
              <a:gd name="connsiteY39" fmla="*/ 1155940 h 2080016"/>
              <a:gd name="connsiteX40" fmla="*/ 1846053 w 4580627"/>
              <a:gd name="connsiteY40" fmla="*/ 1173193 h 2080016"/>
              <a:gd name="connsiteX41" fmla="*/ 1915065 w 4580627"/>
              <a:gd name="connsiteY41" fmla="*/ 1207698 h 2080016"/>
              <a:gd name="connsiteX42" fmla="*/ 1949570 w 4580627"/>
              <a:gd name="connsiteY42" fmla="*/ 1224951 h 2080016"/>
              <a:gd name="connsiteX43" fmla="*/ 2070340 w 4580627"/>
              <a:gd name="connsiteY43" fmla="*/ 1293962 h 2080016"/>
              <a:gd name="connsiteX44" fmla="*/ 2096219 w 4580627"/>
              <a:gd name="connsiteY44" fmla="*/ 1302589 h 2080016"/>
              <a:gd name="connsiteX45" fmla="*/ 2122099 w 4580627"/>
              <a:gd name="connsiteY45" fmla="*/ 1319842 h 2080016"/>
              <a:gd name="connsiteX46" fmla="*/ 2165231 w 4580627"/>
              <a:gd name="connsiteY46" fmla="*/ 1337094 h 2080016"/>
              <a:gd name="connsiteX47" fmla="*/ 2191110 w 4580627"/>
              <a:gd name="connsiteY47" fmla="*/ 1354347 h 2080016"/>
              <a:gd name="connsiteX48" fmla="*/ 2225616 w 4580627"/>
              <a:gd name="connsiteY48" fmla="*/ 1371600 h 2080016"/>
              <a:gd name="connsiteX49" fmla="*/ 2303253 w 4580627"/>
              <a:gd name="connsiteY49" fmla="*/ 1423359 h 2080016"/>
              <a:gd name="connsiteX50" fmla="*/ 2372265 w 4580627"/>
              <a:gd name="connsiteY50" fmla="*/ 1457864 h 2080016"/>
              <a:gd name="connsiteX51" fmla="*/ 2441276 w 4580627"/>
              <a:gd name="connsiteY51" fmla="*/ 1483743 h 2080016"/>
              <a:gd name="connsiteX52" fmla="*/ 2544793 w 4580627"/>
              <a:gd name="connsiteY52" fmla="*/ 1544128 h 2080016"/>
              <a:gd name="connsiteX53" fmla="*/ 2605178 w 4580627"/>
              <a:gd name="connsiteY53" fmla="*/ 1587260 h 2080016"/>
              <a:gd name="connsiteX54" fmla="*/ 2656936 w 4580627"/>
              <a:gd name="connsiteY54" fmla="*/ 1621766 h 2080016"/>
              <a:gd name="connsiteX55" fmla="*/ 2708695 w 4580627"/>
              <a:gd name="connsiteY55" fmla="*/ 1639019 h 2080016"/>
              <a:gd name="connsiteX56" fmla="*/ 2786333 w 4580627"/>
              <a:gd name="connsiteY56" fmla="*/ 1664898 h 2080016"/>
              <a:gd name="connsiteX57" fmla="*/ 2881223 w 4580627"/>
              <a:gd name="connsiteY57" fmla="*/ 1725283 h 2080016"/>
              <a:gd name="connsiteX58" fmla="*/ 2915729 w 4580627"/>
              <a:gd name="connsiteY58" fmla="*/ 1733909 h 2080016"/>
              <a:gd name="connsiteX59" fmla="*/ 2950234 w 4580627"/>
              <a:gd name="connsiteY59" fmla="*/ 1751162 h 2080016"/>
              <a:gd name="connsiteX60" fmla="*/ 3036499 w 4580627"/>
              <a:gd name="connsiteY60" fmla="*/ 1785668 h 2080016"/>
              <a:gd name="connsiteX61" fmla="*/ 3062378 w 4580627"/>
              <a:gd name="connsiteY61" fmla="*/ 1802921 h 2080016"/>
              <a:gd name="connsiteX62" fmla="*/ 3191774 w 4580627"/>
              <a:gd name="connsiteY62" fmla="*/ 1837426 h 2080016"/>
              <a:gd name="connsiteX63" fmla="*/ 3217653 w 4580627"/>
              <a:gd name="connsiteY63" fmla="*/ 1846053 h 2080016"/>
              <a:gd name="connsiteX64" fmla="*/ 3278038 w 4580627"/>
              <a:gd name="connsiteY64" fmla="*/ 1854679 h 2080016"/>
              <a:gd name="connsiteX65" fmla="*/ 3329797 w 4580627"/>
              <a:gd name="connsiteY65" fmla="*/ 1863306 h 2080016"/>
              <a:gd name="connsiteX66" fmla="*/ 3372929 w 4580627"/>
              <a:gd name="connsiteY66" fmla="*/ 1880559 h 2080016"/>
              <a:gd name="connsiteX67" fmla="*/ 3424687 w 4580627"/>
              <a:gd name="connsiteY67" fmla="*/ 1906438 h 2080016"/>
              <a:gd name="connsiteX68" fmla="*/ 3536831 w 4580627"/>
              <a:gd name="connsiteY68" fmla="*/ 1923691 h 2080016"/>
              <a:gd name="connsiteX69" fmla="*/ 3597216 w 4580627"/>
              <a:gd name="connsiteY69" fmla="*/ 1940943 h 2080016"/>
              <a:gd name="connsiteX70" fmla="*/ 3657600 w 4580627"/>
              <a:gd name="connsiteY70" fmla="*/ 1958196 h 2080016"/>
              <a:gd name="connsiteX71" fmla="*/ 3769744 w 4580627"/>
              <a:gd name="connsiteY71" fmla="*/ 1966823 h 2080016"/>
              <a:gd name="connsiteX72" fmla="*/ 4088921 w 4580627"/>
              <a:gd name="connsiteY72" fmla="*/ 1992702 h 2080016"/>
              <a:gd name="connsiteX73" fmla="*/ 4166559 w 4580627"/>
              <a:gd name="connsiteY73" fmla="*/ 2009955 h 2080016"/>
              <a:gd name="connsiteX74" fmla="*/ 4209691 w 4580627"/>
              <a:gd name="connsiteY74" fmla="*/ 2027208 h 2080016"/>
              <a:gd name="connsiteX75" fmla="*/ 4270076 w 4580627"/>
              <a:gd name="connsiteY75" fmla="*/ 2044460 h 2080016"/>
              <a:gd name="connsiteX76" fmla="*/ 4295955 w 4580627"/>
              <a:gd name="connsiteY76" fmla="*/ 2053087 h 2080016"/>
              <a:gd name="connsiteX77" fmla="*/ 4382219 w 4580627"/>
              <a:gd name="connsiteY77" fmla="*/ 2061713 h 2080016"/>
              <a:gd name="connsiteX78" fmla="*/ 4433978 w 4580627"/>
              <a:gd name="connsiteY78" fmla="*/ 2070340 h 2080016"/>
              <a:gd name="connsiteX79" fmla="*/ 4459857 w 4580627"/>
              <a:gd name="connsiteY79" fmla="*/ 2078966 h 2080016"/>
              <a:gd name="connsiteX80" fmla="*/ 4580627 w 4580627"/>
              <a:gd name="connsiteY80" fmla="*/ 2078966 h 2080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4580627" h="2080016">
                <a:moveTo>
                  <a:pt x="0" y="0"/>
                </a:moveTo>
                <a:cubicBezTo>
                  <a:pt x="40257" y="23004"/>
                  <a:pt x="87985" y="36226"/>
                  <a:pt x="120770" y="69011"/>
                </a:cubicBezTo>
                <a:cubicBezTo>
                  <a:pt x="129397" y="77638"/>
                  <a:pt x="137020" y="87401"/>
                  <a:pt x="146650" y="94891"/>
                </a:cubicBezTo>
                <a:cubicBezTo>
                  <a:pt x="163017" y="107621"/>
                  <a:pt x="185967" y="112808"/>
                  <a:pt x="198408" y="129396"/>
                </a:cubicBezTo>
                <a:cubicBezTo>
                  <a:pt x="217450" y="154786"/>
                  <a:pt x="226133" y="169753"/>
                  <a:pt x="250167" y="189781"/>
                </a:cubicBezTo>
                <a:cubicBezTo>
                  <a:pt x="258132" y="196418"/>
                  <a:pt x="268715" y="199703"/>
                  <a:pt x="276046" y="207034"/>
                </a:cubicBezTo>
                <a:cubicBezTo>
                  <a:pt x="331301" y="262290"/>
                  <a:pt x="285641" y="241862"/>
                  <a:pt x="336431" y="258793"/>
                </a:cubicBezTo>
                <a:cubicBezTo>
                  <a:pt x="345057" y="267419"/>
                  <a:pt x="354500" y="275300"/>
                  <a:pt x="362310" y="284672"/>
                </a:cubicBezTo>
                <a:cubicBezTo>
                  <a:pt x="368947" y="292637"/>
                  <a:pt x="372232" y="303220"/>
                  <a:pt x="379563" y="310551"/>
                </a:cubicBezTo>
                <a:cubicBezTo>
                  <a:pt x="389729" y="320717"/>
                  <a:pt x="403152" y="327074"/>
                  <a:pt x="414068" y="336430"/>
                </a:cubicBezTo>
                <a:cubicBezTo>
                  <a:pt x="444655" y="362647"/>
                  <a:pt x="436623" y="366572"/>
                  <a:pt x="474453" y="388189"/>
                </a:cubicBezTo>
                <a:cubicBezTo>
                  <a:pt x="482348" y="392701"/>
                  <a:pt x="491975" y="393233"/>
                  <a:pt x="500333" y="396815"/>
                </a:cubicBezTo>
                <a:cubicBezTo>
                  <a:pt x="517704" y="404260"/>
                  <a:pt x="545429" y="418581"/>
                  <a:pt x="560717" y="431321"/>
                </a:cubicBezTo>
                <a:cubicBezTo>
                  <a:pt x="570089" y="439131"/>
                  <a:pt x="576252" y="450734"/>
                  <a:pt x="586597" y="457200"/>
                </a:cubicBezTo>
                <a:cubicBezTo>
                  <a:pt x="599728" y="465407"/>
                  <a:pt x="615879" y="467528"/>
                  <a:pt x="629729" y="474453"/>
                </a:cubicBezTo>
                <a:cubicBezTo>
                  <a:pt x="639002" y="479090"/>
                  <a:pt x="646606" y="486562"/>
                  <a:pt x="655608" y="491706"/>
                </a:cubicBezTo>
                <a:cubicBezTo>
                  <a:pt x="666773" y="498086"/>
                  <a:pt x="678949" y="502579"/>
                  <a:pt x="690114" y="508959"/>
                </a:cubicBezTo>
                <a:cubicBezTo>
                  <a:pt x="699116" y="514103"/>
                  <a:pt x="706720" y="521575"/>
                  <a:pt x="715993" y="526211"/>
                </a:cubicBezTo>
                <a:cubicBezTo>
                  <a:pt x="780728" y="558579"/>
                  <a:pt x="691757" y="496161"/>
                  <a:pt x="785004" y="560717"/>
                </a:cubicBezTo>
                <a:cubicBezTo>
                  <a:pt x="808646" y="577085"/>
                  <a:pt x="831012" y="595223"/>
                  <a:pt x="854016" y="612476"/>
                </a:cubicBezTo>
                <a:cubicBezTo>
                  <a:pt x="865518" y="621102"/>
                  <a:pt x="875662" y="631925"/>
                  <a:pt x="888521" y="638355"/>
                </a:cubicBezTo>
                <a:cubicBezTo>
                  <a:pt x="909610" y="648899"/>
                  <a:pt x="930620" y="657621"/>
                  <a:pt x="948906" y="672860"/>
                </a:cubicBezTo>
                <a:cubicBezTo>
                  <a:pt x="958278" y="680670"/>
                  <a:pt x="964858" y="691649"/>
                  <a:pt x="974785" y="698740"/>
                </a:cubicBezTo>
                <a:cubicBezTo>
                  <a:pt x="985249" y="706215"/>
                  <a:pt x="998050" y="709748"/>
                  <a:pt x="1009291" y="715993"/>
                </a:cubicBezTo>
                <a:cubicBezTo>
                  <a:pt x="1023948" y="724136"/>
                  <a:pt x="1038472" y="732572"/>
                  <a:pt x="1052423" y="741872"/>
                </a:cubicBezTo>
                <a:cubicBezTo>
                  <a:pt x="1064386" y="749847"/>
                  <a:pt x="1075230" y="759394"/>
                  <a:pt x="1086929" y="767751"/>
                </a:cubicBezTo>
                <a:cubicBezTo>
                  <a:pt x="1114231" y="787253"/>
                  <a:pt x="1119129" y="786725"/>
                  <a:pt x="1147314" y="810883"/>
                </a:cubicBezTo>
                <a:cubicBezTo>
                  <a:pt x="1156577" y="818822"/>
                  <a:pt x="1163563" y="829272"/>
                  <a:pt x="1173193" y="836762"/>
                </a:cubicBezTo>
                <a:cubicBezTo>
                  <a:pt x="1217089" y="870904"/>
                  <a:pt x="1242700" y="880143"/>
                  <a:pt x="1293963" y="905774"/>
                </a:cubicBezTo>
                <a:cubicBezTo>
                  <a:pt x="1342314" y="929949"/>
                  <a:pt x="1316534" y="918252"/>
                  <a:pt x="1371600" y="940279"/>
                </a:cubicBezTo>
                <a:cubicBezTo>
                  <a:pt x="1380227" y="948906"/>
                  <a:pt x="1386738" y="960375"/>
                  <a:pt x="1397480" y="966159"/>
                </a:cubicBezTo>
                <a:cubicBezTo>
                  <a:pt x="1428249" y="982727"/>
                  <a:pt x="1473137" y="997128"/>
                  <a:pt x="1509623" y="1009291"/>
                </a:cubicBezTo>
                <a:cubicBezTo>
                  <a:pt x="1521125" y="1017917"/>
                  <a:pt x="1531269" y="1028740"/>
                  <a:pt x="1544129" y="1035170"/>
                </a:cubicBezTo>
                <a:cubicBezTo>
                  <a:pt x="1560395" y="1043303"/>
                  <a:pt x="1595887" y="1052423"/>
                  <a:pt x="1595887" y="1052423"/>
                </a:cubicBezTo>
                <a:cubicBezTo>
                  <a:pt x="1607389" y="1061049"/>
                  <a:pt x="1617825" y="1071320"/>
                  <a:pt x="1630393" y="1078302"/>
                </a:cubicBezTo>
                <a:cubicBezTo>
                  <a:pt x="1643929" y="1085822"/>
                  <a:pt x="1659375" y="1089266"/>
                  <a:pt x="1673525" y="1095555"/>
                </a:cubicBezTo>
                <a:cubicBezTo>
                  <a:pt x="1685276" y="1100778"/>
                  <a:pt x="1696091" y="1108032"/>
                  <a:pt x="1708031" y="1112808"/>
                </a:cubicBezTo>
                <a:cubicBezTo>
                  <a:pt x="1724916" y="1119562"/>
                  <a:pt x="1743523" y="1121927"/>
                  <a:pt x="1759789" y="1130060"/>
                </a:cubicBezTo>
                <a:cubicBezTo>
                  <a:pt x="1771291" y="1135811"/>
                  <a:pt x="1782475" y="1142247"/>
                  <a:pt x="1794295" y="1147313"/>
                </a:cubicBezTo>
                <a:cubicBezTo>
                  <a:pt x="1802653" y="1150895"/>
                  <a:pt x="1812041" y="1151873"/>
                  <a:pt x="1820174" y="1155940"/>
                </a:cubicBezTo>
                <a:cubicBezTo>
                  <a:pt x="1829447" y="1160577"/>
                  <a:pt x="1836951" y="1168228"/>
                  <a:pt x="1846053" y="1173193"/>
                </a:cubicBezTo>
                <a:cubicBezTo>
                  <a:pt x="1868632" y="1185509"/>
                  <a:pt x="1892061" y="1196196"/>
                  <a:pt x="1915065" y="1207698"/>
                </a:cubicBezTo>
                <a:cubicBezTo>
                  <a:pt x="1926567" y="1213449"/>
                  <a:pt x="1938543" y="1218335"/>
                  <a:pt x="1949570" y="1224951"/>
                </a:cubicBezTo>
                <a:cubicBezTo>
                  <a:pt x="1976786" y="1241281"/>
                  <a:pt x="2032714" y="1277836"/>
                  <a:pt x="2070340" y="1293962"/>
                </a:cubicBezTo>
                <a:cubicBezTo>
                  <a:pt x="2078698" y="1297544"/>
                  <a:pt x="2088086" y="1298522"/>
                  <a:pt x="2096219" y="1302589"/>
                </a:cubicBezTo>
                <a:cubicBezTo>
                  <a:pt x="2105492" y="1307226"/>
                  <a:pt x="2112826" y="1315205"/>
                  <a:pt x="2122099" y="1319842"/>
                </a:cubicBezTo>
                <a:cubicBezTo>
                  <a:pt x="2135949" y="1326767"/>
                  <a:pt x="2151381" y="1330169"/>
                  <a:pt x="2165231" y="1337094"/>
                </a:cubicBezTo>
                <a:cubicBezTo>
                  <a:pt x="2174504" y="1341730"/>
                  <a:pt x="2182108" y="1349203"/>
                  <a:pt x="2191110" y="1354347"/>
                </a:cubicBezTo>
                <a:cubicBezTo>
                  <a:pt x="2202275" y="1360727"/>
                  <a:pt x="2214664" y="1364860"/>
                  <a:pt x="2225616" y="1371600"/>
                </a:cubicBezTo>
                <a:cubicBezTo>
                  <a:pt x="2252105" y="1387901"/>
                  <a:pt x="2273746" y="1413524"/>
                  <a:pt x="2303253" y="1423359"/>
                </a:cubicBezTo>
                <a:cubicBezTo>
                  <a:pt x="2361609" y="1442809"/>
                  <a:pt x="2290784" y="1417124"/>
                  <a:pt x="2372265" y="1457864"/>
                </a:cubicBezTo>
                <a:cubicBezTo>
                  <a:pt x="2392899" y="1468181"/>
                  <a:pt x="2418876" y="1476276"/>
                  <a:pt x="2441276" y="1483743"/>
                </a:cubicBezTo>
                <a:cubicBezTo>
                  <a:pt x="2509084" y="1528949"/>
                  <a:pt x="2474488" y="1508976"/>
                  <a:pt x="2544793" y="1544128"/>
                </a:cubicBezTo>
                <a:cubicBezTo>
                  <a:pt x="2576019" y="1590967"/>
                  <a:pt x="2544380" y="1554097"/>
                  <a:pt x="2605178" y="1587260"/>
                </a:cubicBezTo>
                <a:cubicBezTo>
                  <a:pt x="2623381" y="1597189"/>
                  <a:pt x="2637265" y="1615209"/>
                  <a:pt x="2656936" y="1621766"/>
                </a:cubicBezTo>
                <a:cubicBezTo>
                  <a:pt x="2674189" y="1627517"/>
                  <a:pt x="2691052" y="1634608"/>
                  <a:pt x="2708695" y="1639019"/>
                </a:cubicBezTo>
                <a:cubicBezTo>
                  <a:pt x="2737816" y="1646299"/>
                  <a:pt x="2758847" y="1649905"/>
                  <a:pt x="2786333" y="1664898"/>
                </a:cubicBezTo>
                <a:cubicBezTo>
                  <a:pt x="2814891" y="1680475"/>
                  <a:pt x="2850351" y="1711562"/>
                  <a:pt x="2881223" y="1725283"/>
                </a:cubicBezTo>
                <a:cubicBezTo>
                  <a:pt x="2892057" y="1730098"/>
                  <a:pt x="2904227" y="1731034"/>
                  <a:pt x="2915729" y="1733909"/>
                </a:cubicBezTo>
                <a:cubicBezTo>
                  <a:pt x="2927231" y="1739660"/>
                  <a:pt x="2938414" y="1746096"/>
                  <a:pt x="2950234" y="1751162"/>
                </a:cubicBezTo>
                <a:cubicBezTo>
                  <a:pt x="2978700" y="1763362"/>
                  <a:pt x="3010730" y="1768489"/>
                  <a:pt x="3036499" y="1785668"/>
                </a:cubicBezTo>
                <a:cubicBezTo>
                  <a:pt x="3045125" y="1791419"/>
                  <a:pt x="3052808" y="1798933"/>
                  <a:pt x="3062378" y="1802921"/>
                </a:cubicBezTo>
                <a:cubicBezTo>
                  <a:pt x="3125198" y="1829096"/>
                  <a:pt x="3133248" y="1827672"/>
                  <a:pt x="3191774" y="1837426"/>
                </a:cubicBezTo>
                <a:cubicBezTo>
                  <a:pt x="3200400" y="1840302"/>
                  <a:pt x="3208737" y="1844270"/>
                  <a:pt x="3217653" y="1846053"/>
                </a:cubicBezTo>
                <a:cubicBezTo>
                  <a:pt x="3237591" y="1850041"/>
                  <a:pt x="3257942" y="1851587"/>
                  <a:pt x="3278038" y="1854679"/>
                </a:cubicBezTo>
                <a:cubicBezTo>
                  <a:pt x="3295326" y="1857339"/>
                  <a:pt x="3312544" y="1860430"/>
                  <a:pt x="3329797" y="1863306"/>
                </a:cubicBezTo>
                <a:cubicBezTo>
                  <a:pt x="3344174" y="1869057"/>
                  <a:pt x="3358832" y="1874151"/>
                  <a:pt x="3372929" y="1880559"/>
                </a:cubicBezTo>
                <a:cubicBezTo>
                  <a:pt x="3390489" y="1888541"/>
                  <a:pt x="3406388" y="1900338"/>
                  <a:pt x="3424687" y="1906438"/>
                </a:cubicBezTo>
                <a:cubicBezTo>
                  <a:pt x="3433657" y="1909428"/>
                  <a:pt x="3532186" y="1923027"/>
                  <a:pt x="3536831" y="1923691"/>
                </a:cubicBezTo>
                <a:cubicBezTo>
                  <a:pt x="3598900" y="1944380"/>
                  <a:pt x="3521367" y="1919272"/>
                  <a:pt x="3597216" y="1940943"/>
                </a:cubicBezTo>
                <a:cubicBezTo>
                  <a:pt x="3618699" y="1947081"/>
                  <a:pt x="3634669" y="1955498"/>
                  <a:pt x="3657600" y="1958196"/>
                </a:cubicBezTo>
                <a:cubicBezTo>
                  <a:pt x="3694835" y="1962577"/>
                  <a:pt x="3732427" y="1963212"/>
                  <a:pt x="3769744" y="1966823"/>
                </a:cubicBezTo>
                <a:cubicBezTo>
                  <a:pt x="4047471" y="1993701"/>
                  <a:pt x="3801496" y="1977575"/>
                  <a:pt x="4088921" y="1992702"/>
                </a:cubicBezTo>
                <a:cubicBezTo>
                  <a:pt x="4114800" y="1998453"/>
                  <a:pt x="4141068" y="2002672"/>
                  <a:pt x="4166559" y="2009955"/>
                </a:cubicBezTo>
                <a:cubicBezTo>
                  <a:pt x="4181448" y="2014209"/>
                  <a:pt x="4195192" y="2021771"/>
                  <a:pt x="4209691" y="2027208"/>
                </a:cubicBezTo>
                <a:cubicBezTo>
                  <a:pt x="4242785" y="2039618"/>
                  <a:pt x="4232006" y="2033583"/>
                  <a:pt x="4270076" y="2044460"/>
                </a:cubicBezTo>
                <a:cubicBezTo>
                  <a:pt x="4278819" y="2046958"/>
                  <a:pt x="4286968" y="2051704"/>
                  <a:pt x="4295955" y="2053087"/>
                </a:cubicBezTo>
                <a:cubicBezTo>
                  <a:pt x="4324517" y="2057481"/>
                  <a:pt x="4353544" y="2058129"/>
                  <a:pt x="4382219" y="2061713"/>
                </a:cubicBezTo>
                <a:cubicBezTo>
                  <a:pt x="4399575" y="2063883"/>
                  <a:pt x="4416904" y="2066546"/>
                  <a:pt x="4433978" y="2070340"/>
                </a:cubicBezTo>
                <a:cubicBezTo>
                  <a:pt x="4442854" y="2072313"/>
                  <a:pt x="4450780" y="2078432"/>
                  <a:pt x="4459857" y="2078966"/>
                </a:cubicBezTo>
                <a:cubicBezTo>
                  <a:pt x="4500044" y="2081330"/>
                  <a:pt x="4540370" y="2078966"/>
                  <a:pt x="4580627" y="2078966"/>
                </a:cubicBezTo>
              </a:path>
            </a:pathLst>
          </a:custGeom>
          <a:noFill/>
          <a:ln w="57150">
            <a:solidFill>
              <a:srgbClr val="FF0000"/>
            </a:solidFill>
            <a:headEnd type="none" w="med" len="med"/>
            <a:tailEnd type="triangle" w="med" len="med"/>
          </a:ln>
          <a:effectLst>
            <a:glow rad="228600">
              <a:srgbClr val="F30B53">
                <a:alpha val="40000"/>
              </a:srgbClr>
            </a:glow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80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3" grpId="0"/>
      <p:bldP spid="28684" grpId="0"/>
      <p:bldP spid="17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3" name="Titel 1"/>
          <p:cNvSpPr txBox="1">
            <a:spLocks/>
          </p:cNvSpPr>
          <p:nvPr/>
        </p:nvSpPr>
        <p:spPr bwMode="auto">
          <a:xfrm>
            <a:off x="241598" y="548680"/>
            <a:ext cx="8722889" cy="103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ED1C24"/>
              </a:buClr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08050" indent="-436563" eaLnBrk="0" hangingPunct="0">
              <a:spcBef>
                <a:spcPct val="20000"/>
              </a:spcBef>
              <a:buClr>
                <a:srgbClr val="4C5D68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304925" indent="-395288" eaLnBrk="0" hangingPunct="0">
              <a:spcBef>
                <a:spcPct val="20000"/>
              </a:spcBef>
              <a:buClr>
                <a:schemeClr val="tx1"/>
              </a:buClr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3863" indent="-3873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93913" indent="-398463" eaLnBrk="0" hangingPunct="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511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0083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655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9227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de-AT" altLang="de-DE" sz="1800" b="1" dirty="0" smtClean="0">
                <a:solidFill>
                  <a:srgbClr val="1E4D85"/>
                </a:solidFill>
                <a:latin typeface="Arial"/>
              </a:rPr>
              <a:t>Erwerbsbevölkerung nach höchstem formalen Bildungsabschluss</a:t>
            </a:r>
            <a:endParaRPr lang="de-AT" altLang="de-DE" sz="1800" b="1" dirty="0">
              <a:solidFill>
                <a:srgbClr val="1E4D85"/>
              </a:solidFill>
              <a:latin typeface="Arial"/>
            </a:endParaRPr>
          </a:p>
        </p:txBody>
      </p:sp>
      <p:sp>
        <p:nvSpPr>
          <p:cNvPr id="28684" name="Textfeld 54"/>
          <p:cNvSpPr txBox="1">
            <a:spLocks noChangeArrowheads="1"/>
          </p:cNvSpPr>
          <p:nvPr/>
        </p:nvSpPr>
        <p:spPr bwMode="auto">
          <a:xfrm>
            <a:off x="323528" y="6309320"/>
            <a:ext cx="864867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de-DE" sz="900" dirty="0" err="1" smtClean="0">
                <a:solidFill>
                  <a:srgbClr val="1E4D85"/>
                </a:solidFill>
                <a:cs typeface="Times New Roman" panose="02020603050405020304" pitchFamily="18" charset="0"/>
              </a:rPr>
              <a:t>Quelle</a:t>
            </a:r>
            <a:r>
              <a:rPr lang="en-GB" altLang="de-DE" sz="900" dirty="0" smtClean="0">
                <a:solidFill>
                  <a:srgbClr val="1E4D85"/>
                </a:solidFill>
                <a:cs typeface="Times New Roman" panose="02020603050405020304" pitchFamily="18" charset="0"/>
              </a:rPr>
              <a:t>: </a:t>
            </a:r>
            <a:r>
              <a:rPr lang="de-AT" altLang="de-DE" sz="900" dirty="0">
                <a:solidFill>
                  <a:srgbClr val="1E4D85"/>
                </a:solidFill>
                <a:cs typeface="Times New Roman" panose="02020603050405020304" pitchFamily="18" charset="0"/>
              </a:rPr>
              <a:t>ISIS-Datenbankabfragen </a:t>
            </a:r>
            <a:r>
              <a:rPr lang="de-AT" altLang="de-DE" sz="900" dirty="0" smtClean="0">
                <a:solidFill>
                  <a:srgbClr val="1E4D85"/>
                </a:solidFill>
                <a:cs typeface="Times New Roman" panose="02020603050405020304" pitchFamily="18" charset="0"/>
              </a:rPr>
              <a:t>(Mikrozensus </a:t>
            </a:r>
            <a:r>
              <a:rPr lang="de-AT" altLang="de-DE" sz="900" dirty="0">
                <a:solidFill>
                  <a:srgbClr val="1E4D85"/>
                </a:solidFill>
                <a:cs typeface="Times New Roman" panose="02020603050405020304" pitchFamily="18" charset="0"/>
              </a:rPr>
              <a:t>1994 und 2010, Volkszählung 2001)</a:t>
            </a:r>
            <a:endParaRPr lang="en-GB" altLang="de-DE" sz="900" dirty="0">
              <a:solidFill>
                <a:srgbClr val="1E4D85"/>
              </a:solidFill>
              <a:cs typeface="Times New Roman" panose="02020603050405020304" pitchFamily="18" charset="0"/>
            </a:endParaRPr>
          </a:p>
        </p:txBody>
      </p:sp>
      <p:sp>
        <p:nvSpPr>
          <p:cNvPr id="17" name="Titel 1"/>
          <p:cNvSpPr txBox="1">
            <a:spLocks/>
          </p:cNvSpPr>
          <p:nvPr/>
        </p:nvSpPr>
        <p:spPr bwMode="auto">
          <a:xfrm>
            <a:off x="251520" y="87007"/>
            <a:ext cx="8892480" cy="103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ED1C24"/>
              </a:buClr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08050" indent="-436563" eaLnBrk="0" hangingPunct="0">
              <a:spcBef>
                <a:spcPct val="20000"/>
              </a:spcBef>
              <a:buClr>
                <a:srgbClr val="4C5D68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304925" indent="-395288" eaLnBrk="0" hangingPunct="0">
              <a:spcBef>
                <a:spcPct val="20000"/>
              </a:spcBef>
              <a:buClr>
                <a:schemeClr val="tx1"/>
              </a:buClr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3863" indent="-3873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93913" indent="-398463" eaLnBrk="0" hangingPunct="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511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0083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655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9227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en-GB" altLang="de-DE" sz="2800" b="1" dirty="0" err="1">
                <a:solidFill>
                  <a:srgbClr val="1E4D85"/>
                </a:solidFill>
                <a:latin typeface="Arial"/>
              </a:rPr>
              <a:t>formale</a:t>
            </a:r>
            <a:r>
              <a:rPr lang="en-GB" altLang="de-DE" sz="2800" b="1" dirty="0">
                <a:solidFill>
                  <a:srgbClr val="1E4D85"/>
                </a:solidFill>
                <a:latin typeface="Arial"/>
              </a:rPr>
              <a:t> </a:t>
            </a:r>
            <a:r>
              <a:rPr lang="en-GB" altLang="de-DE" sz="2800" b="1" dirty="0" err="1" smtClean="0">
                <a:solidFill>
                  <a:srgbClr val="1E4D85"/>
                </a:solidFill>
                <a:latin typeface="Arial"/>
              </a:rPr>
              <a:t>Höherqualifizierung</a:t>
            </a:r>
            <a:r>
              <a:rPr lang="en-GB" altLang="de-DE" sz="2800" b="1" dirty="0" smtClean="0">
                <a:solidFill>
                  <a:srgbClr val="1E4D85"/>
                </a:solidFill>
                <a:latin typeface="Arial"/>
              </a:rPr>
              <a:t> II</a:t>
            </a:r>
            <a:endParaRPr lang="en-GB" altLang="de-DE" sz="2800" b="1" dirty="0">
              <a:solidFill>
                <a:srgbClr val="1E4D85"/>
              </a:solidFill>
              <a:latin typeface="Arial"/>
            </a:endParaRPr>
          </a:p>
        </p:txBody>
      </p:sp>
      <p:graphicFrame>
        <p:nvGraphicFramePr>
          <p:cNvPr id="6" name="Diagram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6762121"/>
              </p:ext>
            </p:extLst>
          </p:nvPr>
        </p:nvGraphicFramePr>
        <p:xfrm>
          <a:off x="323528" y="1268760"/>
          <a:ext cx="8547298" cy="4999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638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3" grpId="0"/>
      <p:bldP spid="28684" grpId="0"/>
      <p:bldP spid="17" grpId="0"/>
      <p:bldGraphic spid="6" grpId="0" uiExpand="1">
        <p:bldSub>
          <a:bldChart bld="category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395288" y="3070027"/>
            <a:ext cx="8280400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Clr>
                <a:srgbClr val="333399"/>
              </a:buClr>
              <a:buSzPct val="200000"/>
              <a:buFontTx/>
              <a:buNone/>
            </a:pPr>
            <a:r>
              <a:rPr lang="de-DE" altLang="de-DE" sz="3600" b="1" dirty="0">
                <a:solidFill>
                  <a:srgbClr val="1E4D85"/>
                </a:solidFill>
              </a:rPr>
              <a:t>Konnex Berufsstruktur # </a:t>
            </a:r>
            <a:r>
              <a:rPr lang="de-DE" altLang="de-DE" sz="3600" b="1" dirty="0" smtClean="0">
                <a:solidFill>
                  <a:srgbClr val="1E4D85"/>
                </a:solidFill>
              </a:rPr>
              <a:t/>
            </a:r>
            <a:br>
              <a:rPr lang="de-DE" altLang="de-DE" sz="3600" b="1" dirty="0" smtClean="0">
                <a:solidFill>
                  <a:srgbClr val="1E4D85"/>
                </a:solidFill>
              </a:rPr>
            </a:br>
            <a:r>
              <a:rPr lang="de-DE" altLang="de-DE" sz="3600" b="1" dirty="0" smtClean="0">
                <a:solidFill>
                  <a:srgbClr val="1E4D85"/>
                </a:solidFill>
              </a:rPr>
              <a:t>formale </a:t>
            </a:r>
            <a:r>
              <a:rPr lang="de-DE" altLang="de-DE" sz="3600" b="1" dirty="0">
                <a:solidFill>
                  <a:srgbClr val="1E4D85"/>
                </a:solidFill>
              </a:rPr>
              <a:t>Qualifizierung</a:t>
            </a:r>
          </a:p>
          <a:p>
            <a:pPr algn="r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None/>
            </a:pPr>
            <a:endParaRPr lang="de-AT" altLang="de-DE" sz="2400" b="1" dirty="0" smtClean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858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3" name="Titel 1"/>
          <p:cNvSpPr txBox="1">
            <a:spLocks/>
          </p:cNvSpPr>
          <p:nvPr/>
        </p:nvSpPr>
        <p:spPr bwMode="auto">
          <a:xfrm>
            <a:off x="241598" y="-99392"/>
            <a:ext cx="8722889" cy="103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ED1C24"/>
              </a:buClr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08050" indent="-436563" eaLnBrk="0" hangingPunct="0">
              <a:spcBef>
                <a:spcPct val="20000"/>
              </a:spcBef>
              <a:buClr>
                <a:srgbClr val="4C5D68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304925" indent="-395288" eaLnBrk="0" hangingPunct="0">
              <a:spcBef>
                <a:spcPct val="20000"/>
              </a:spcBef>
              <a:buClr>
                <a:schemeClr val="tx1"/>
              </a:buClr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3863" indent="-3873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93913" indent="-398463" eaLnBrk="0" hangingPunct="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511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0083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655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9227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en-GB" altLang="de-DE" sz="1800" b="1" dirty="0" err="1" smtClean="0">
                <a:solidFill>
                  <a:srgbClr val="1E4D85"/>
                </a:solidFill>
                <a:latin typeface="Arial"/>
              </a:rPr>
              <a:t>Berufsstruktur</a:t>
            </a:r>
            <a:r>
              <a:rPr lang="en-GB" altLang="de-DE" sz="1800" b="1" dirty="0" smtClean="0">
                <a:solidFill>
                  <a:srgbClr val="1E4D85"/>
                </a:solidFill>
                <a:latin typeface="Arial"/>
              </a:rPr>
              <a:t> </a:t>
            </a:r>
            <a:r>
              <a:rPr lang="en-GB" altLang="de-DE" sz="1800" b="1" dirty="0">
                <a:solidFill>
                  <a:srgbClr val="1E4D85"/>
                </a:solidFill>
                <a:latin typeface="Arial"/>
              </a:rPr>
              <a:t>(ISCO) </a:t>
            </a:r>
            <a:r>
              <a:rPr lang="en-GB" altLang="de-DE" sz="1800" b="1" dirty="0" smtClean="0">
                <a:solidFill>
                  <a:srgbClr val="1E4D85"/>
                </a:solidFill>
                <a:latin typeface="Arial"/>
              </a:rPr>
              <a:t>&amp; </a:t>
            </a:r>
            <a:r>
              <a:rPr lang="en-GB" altLang="de-DE" sz="1800" b="1" dirty="0" err="1" smtClean="0">
                <a:solidFill>
                  <a:srgbClr val="1E4D85"/>
                </a:solidFill>
                <a:latin typeface="Arial"/>
              </a:rPr>
              <a:t>formale</a:t>
            </a:r>
            <a:r>
              <a:rPr lang="en-GB" altLang="de-DE" sz="1800" b="1" dirty="0" smtClean="0">
                <a:solidFill>
                  <a:srgbClr val="1E4D85"/>
                </a:solidFill>
                <a:latin typeface="Arial"/>
              </a:rPr>
              <a:t> </a:t>
            </a:r>
            <a:r>
              <a:rPr lang="en-GB" altLang="de-DE" sz="1800" b="1" dirty="0" err="1" smtClean="0">
                <a:solidFill>
                  <a:srgbClr val="1E4D85"/>
                </a:solidFill>
                <a:latin typeface="Arial"/>
              </a:rPr>
              <a:t>Qualifikation</a:t>
            </a:r>
            <a:endParaRPr lang="en-GB" altLang="de-DE" sz="1800" b="1" dirty="0">
              <a:solidFill>
                <a:srgbClr val="1E4D85"/>
              </a:solidFill>
              <a:latin typeface="Arial"/>
            </a:endParaRPr>
          </a:p>
        </p:txBody>
      </p:sp>
      <p:sp>
        <p:nvSpPr>
          <p:cNvPr id="28684" name="Textfeld 54"/>
          <p:cNvSpPr txBox="1">
            <a:spLocks noChangeArrowheads="1"/>
          </p:cNvSpPr>
          <p:nvPr/>
        </p:nvSpPr>
        <p:spPr bwMode="auto">
          <a:xfrm>
            <a:off x="251520" y="676964"/>
            <a:ext cx="1728192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de-DE" sz="900" dirty="0" smtClean="0">
                <a:solidFill>
                  <a:srgbClr val="1E4D85"/>
                </a:solidFill>
                <a:cs typeface="Times New Roman" panose="02020603050405020304" pitchFamily="18" charset="0"/>
              </a:rPr>
              <a:t>Source: LFS 2013</a:t>
            </a:r>
            <a:endParaRPr lang="en-GB" altLang="de-DE" sz="900" dirty="0">
              <a:solidFill>
                <a:srgbClr val="1E4D85"/>
              </a:solidFill>
              <a:cs typeface="Times New Roman" panose="02020603050405020304" pitchFamily="18" charset="0"/>
            </a:endParaRP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90021"/>
            <a:ext cx="1724316" cy="5207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416" y="969001"/>
            <a:ext cx="4067944" cy="1091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Pfeil nach rechts 5"/>
          <p:cNvSpPr/>
          <p:nvPr/>
        </p:nvSpPr>
        <p:spPr>
          <a:xfrm>
            <a:off x="2843808" y="1390021"/>
            <a:ext cx="504056" cy="196911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>
              <a:solidFill>
                <a:srgbClr val="FFFFFF"/>
              </a:solidFill>
            </a:endParaRPr>
          </a:p>
        </p:txBody>
      </p:sp>
      <p:sp>
        <p:nvSpPr>
          <p:cNvPr id="34" name="Pfeil nach rechts 33"/>
          <p:cNvSpPr/>
          <p:nvPr/>
        </p:nvSpPr>
        <p:spPr>
          <a:xfrm>
            <a:off x="2843808" y="1910793"/>
            <a:ext cx="504056" cy="196911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>
              <a:solidFill>
                <a:srgbClr val="FFFFFF"/>
              </a:solidFill>
            </a:endParaRPr>
          </a:p>
        </p:txBody>
      </p:sp>
      <p:sp>
        <p:nvSpPr>
          <p:cNvPr id="35" name="Pfeil nach rechts 34"/>
          <p:cNvSpPr/>
          <p:nvPr/>
        </p:nvSpPr>
        <p:spPr>
          <a:xfrm>
            <a:off x="2843808" y="2927289"/>
            <a:ext cx="504056" cy="196911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>
              <a:solidFill>
                <a:srgbClr val="FFFFFF"/>
              </a:solidFill>
            </a:endParaRPr>
          </a:p>
        </p:txBody>
      </p:sp>
      <p:sp>
        <p:nvSpPr>
          <p:cNvPr id="36" name="Pfeil nach rechts 35"/>
          <p:cNvSpPr/>
          <p:nvPr/>
        </p:nvSpPr>
        <p:spPr>
          <a:xfrm>
            <a:off x="2843808" y="4591857"/>
            <a:ext cx="504056" cy="196911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>
              <a:solidFill>
                <a:srgbClr val="FFFFFF"/>
              </a:solidFill>
            </a:endParaRPr>
          </a:p>
        </p:txBody>
      </p:sp>
      <p:sp>
        <p:nvSpPr>
          <p:cNvPr id="37" name="Pfeil nach rechts 36"/>
          <p:cNvSpPr/>
          <p:nvPr/>
        </p:nvSpPr>
        <p:spPr>
          <a:xfrm>
            <a:off x="2843808" y="6237312"/>
            <a:ext cx="504056" cy="196911"/>
          </a:xfrm>
          <a:prstGeom prst="righ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>
              <a:solidFill>
                <a:srgbClr val="FFFFFF"/>
              </a:solidFill>
            </a:endParaRPr>
          </a:p>
        </p:txBody>
      </p:sp>
      <p:pic>
        <p:nvPicPr>
          <p:cNvPr id="4301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416" y="969001"/>
            <a:ext cx="4082644" cy="1668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280" y="2481146"/>
            <a:ext cx="4069080" cy="1091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149080"/>
            <a:ext cx="4069080" cy="1091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9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805264"/>
            <a:ext cx="4069080" cy="1091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740314"/>
            <a:ext cx="4536504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169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395288" y="2852936"/>
            <a:ext cx="8280400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Clr>
                <a:srgbClr val="333399"/>
              </a:buClr>
              <a:buSzPct val="200000"/>
              <a:buFontTx/>
              <a:buNone/>
            </a:pPr>
            <a:r>
              <a:rPr lang="de-DE" altLang="de-DE" sz="3600" b="1" dirty="0" smtClean="0">
                <a:solidFill>
                  <a:srgbClr val="1E4D85"/>
                </a:solidFill>
              </a:rPr>
              <a:t> </a:t>
            </a:r>
            <a:r>
              <a:rPr lang="de-DE" altLang="de-DE" sz="3600" b="1" dirty="0" err="1" smtClean="0">
                <a:solidFill>
                  <a:srgbClr val="1E4D85"/>
                </a:solidFill>
              </a:rPr>
              <a:t>stylized</a:t>
            </a:r>
            <a:r>
              <a:rPr lang="de-DE" altLang="de-DE" sz="3600" b="1" dirty="0" smtClean="0">
                <a:solidFill>
                  <a:srgbClr val="1E4D85"/>
                </a:solidFill>
              </a:rPr>
              <a:t> </a:t>
            </a:r>
            <a:r>
              <a:rPr lang="de-DE" altLang="de-DE" sz="3600" b="1" dirty="0" err="1" smtClean="0">
                <a:solidFill>
                  <a:srgbClr val="1E4D85"/>
                </a:solidFill>
              </a:rPr>
              <a:t>facts</a:t>
            </a:r>
            <a:r>
              <a:rPr lang="de-DE" altLang="de-DE" sz="3600" b="1" dirty="0" smtClean="0">
                <a:solidFill>
                  <a:srgbClr val="1E4D85"/>
                </a:solidFill>
              </a:rPr>
              <a:t> &amp; </a:t>
            </a:r>
            <a:r>
              <a:rPr lang="de-DE" altLang="de-DE" sz="3600" b="1" dirty="0" err="1" smtClean="0">
                <a:solidFill>
                  <a:srgbClr val="1E4D85"/>
                </a:solidFill>
              </a:rPr>
              <a:t>characteristics</a:t>
            </a:r>
            <a:endParaRPr lang="de-AT" altLang="de-DE" sz="2400" b="1" dirty="0" smtClean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299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395288" y="404664"/>
            <a:ext cx="874871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spcBef>
                <a:spcPct val="50000"/>
              </a:spcBef>
              <a:buClr>
                <a:srgbClr val="333399"/>
              </a:buClr>
              <a:buSzPct val="200000"/>
              <a:buFontTx/>
              <a:buNone/>
            </a:pPr>
            <a:endParaRPr lang="de-AT" altLang="de-DE" sz="1200" b="1" dirty="0" smtClean="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Frühe Bildungswahl(en):  nach 4 J Primarstufe &amp; 8 Jahren Grundbildung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>
                <a:solidFill>
                  <a:srgbClr val="000000"/>
                </a:solidFill>
              </a:rPr>
              <a:t>Hohe Attraktivität maturaführender Schulen (insb. BHS 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wegen </a:t>
            </a:r>
            <a:r>
              <a:rPr lang="de-AT" altLang="de-DE" sz="1600" b="1" dirty="0">
                <a:solidFill>
                  <a:srgbClr val="000000"/>
                </a:solidFill>
              </a:rPr>
              <a:t>Doppelqualifizierung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)</a:t>
            </a:r>
            <a:r>
              <a:rPr lang="de-AT" altLang="de-DE" sz="1600" b="1" dirty="0">
                <a:solidFill>
                  <a:srgbClr val="000000"/>
                </a:solidFill>
              </a:rPr>
              <a:t> </a:t>
            </a:r>
            <a:endParaRPr lang="de-AT" altLang="de-DE" sz="1600" b="1" dirty="0" smtClean="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  <a:spcAft>
                <a:spcPts val="1200"/>
              </a:spcAft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Seit </a:t>
            </a:r>
            <a:r>
              <a:rPr lang="de-AT" altLang="de-DE" sz="1600" b="1" dirty="0">
                <a:solidFill>
                  <a:srgbClr val="000000"/>
                </a:solidFill>
              </a:rPr>
              <a:t>1990er Jahren mehr BHS- als AHS-</a:t>
            </a:r>
            <a:r>
              <a:rPr lang="de-AT" altLang="de-DE" sz="1600" b="1" dirty="0" err="1">
                <a:solidFill>
                  <a:srgbClr val="000000"/>
                </a:solidFill>
              </a:rPr>
              <a:t>MaturantInnen</a:t>
            </a:r>
            <a:endParaRPr lang="de-AT" altLang="de-DE" sz="1600" b="1" dirty="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Vielfalt der Optionen, nach Ausbildungstypen (</a:t>
            </a:r>
            <a:r>
              <a:rPr lang="de-AT" altLang="de-DE" sz="1600" b="1" dirty="0">
                <a:solidFill>
                  <a:srgbClr val="000000"/>
                </a:solidFill>
              </a:rPr>
              <a:t>M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atura # nicht-</a:t>
            </a:r>
            <a:r>
              <a:rPr lang="de-AT" altLang="de-DE" sz="1600" b="1" dirty="0">
                <a:solidFill>
                  <a:srgbClr val="000000"/>
                </a:solidFill>
              </a:rPr>
              <a:t>M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atura), Dauer, Inhalt (</a:t>
            </a:r>
            <a:r>
              <a:rPr lang="de-AT" altLang="de-DE" sz="1600" b="1" dirty="0" err="1" smtClean="0">
                <a:solidFill>
                  <a:srgbClr val="000000"/>
                </a:solidFill>
              </a:rPr>
              <a:t>Allg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 # BB), Beruf # Berufsfelder (Lehre # BMHS), </a:t>
            </a:r>
            <a:r>
              <a:rPr lang="de-AT" altLang="de-DE" sz="1600" b="1" dirty="0" err="1" smtClean="0">
                <a:solidFill>
                  <a:srgbClr val="000000"/>
                </a:solidFill>
              </a:rPr>
              <a:t>spezif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. Zuschnitten; </a:t>
            </a:r>
            <a:br>
              <a:rPr lang="de-AT" altLang="de-DE" sz="1600" b="1" dirty="0" smtClean="0">
                <a:solidFill>
                  <a:srgbClr val="000000"/>
                </a:solidFill>
              </a:rPr>
            </a:br>
            <a:r>
              <a:rPr lang="de-AT" altLang="de-DE" sz="1600" b="1" dirty="0" smtClean="0">
                <a:solidFill>
                  <a:srgbClr val="000000"/>
                </a:solidFill>
              </a:rPr>
              <a:t>2nd Chance (Aufbau-LG, Schulen für Berufstätige, nachholende Angebote…)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=&gt; Information- &amp; Transparenzprobleme</a:t>
            </a:r>
          </a:p>
          <a:p>
            <a:pPr lvl="1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200" b="1" dirty="0" smtClean="0">
                <a:solidFill>
                  <a:srgbClr val="000000"/>
                </a:solidFill>
              </a:rPr>
              <a:t>marginaler Einfluss der Berufsorientierung auf Bildungsentscheidungen</a:t>
            </a:r>
          </a:p>
          <a:p>
            <a:pPr lvl="1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200" b="1" dirty="0" smtClean="0">
                <a:solidFill>
                  <a:srgbClr val="000000"/>
                </a:solidFill>
              </a:rPr>
              <a:t>Problemfeld Schnittstelle 8. / 9. / 10. Schulstufe</a:t>
            </a:r>
          </a:p>
          <a:p>
            <a:pPr lvl="1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200" b="1" dirty="0" smtClean="0">
                <a:solidFill>
                  <a:srgbClr val="000000"/>
                </a:solidFill>
              </a:rPr>
              <a:t>Gendertypische Bildungswahl: nach Ausbildungsgängen &amp; Inhalten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Lediglich 2/3 der Sek-II-</a:t>
            </a:r>
            <a:r>
              <a:rPr lang="de-AT" altLang="de-DE" sz="1600" b="1" dirty="0" err="1" smtClean="0">
                <a:solidFill>
                  <a:srgbClr val="000000"/>
                </a:solidFill>
              </a:rPr>
              <a:t>EinsteigerInnen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 absolvieren ihre Bildungswahl erfolgreich =&gt;</a:t>
            </a:r>
          </a:p>
          <a:p>
            <a:pPr marL="685800" lvl="1" eaLnBrk="1" hangingPunct="1">
              <a:buClr>
                <a:srgbClr val="333399"/>
              </a:buClr>
              <a:buSzPct val="150000"/>
              <a:buFont typeface="Wingdings" panose="05000000000000000000" pitchFamily="2" charset="2"/>
              <a:buChar char="§"/>
              <a:defRPr/>
            </a:pPr>
            <a:r>
              <a:rPr lang="de-DE" altLang="de-DE" sz="1200" b="1" dirty="0">
                <a:solidFill>
                  <a:srgbClr val="1E4D85"/>
                </a:solidFill>
              </a:rPr>
              <a:t>viele Wechsler; die meisten Jugendlichen erreichen dennoch Sek-II-Abschluss</a:t>
            </a:r>
          </a:p>
          <a:p>
            <a:pPr marL="685800" lvl="1" eaLnBrk="1" hangingPunct="1">
              <a:spcAft>
                <a:spcPts val="1200"/>
              </a:spcAft>
              <a:buClr>
                <a:srgbClr val="333399"/>
              </a:buClr>
              <a:buSzPct val="150000"/>
              <a:buFont typeface="Wingdings" panose="05000000000000000000" pitchFamily="2" charset="2"/>
              <a:buChar char="§"/>
              <a:defRPr/>
            </a:pPr>
            <a:r>
              <a:rPr lang="de-DE" altLang="de-DE" sz="1200" b="1" dirty="0">
                <a:solidFill>
                  <a:srgbClr val="1E4D85"/>
                </a:solidFill>
              </a:rPr>
              <a:t>mit Sek-II-Abschluss gelingt zumeist der AM-Einstieg =&gt; „Problemgruppe“ Drop-Outs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nachholende </a:t>
            </a:r>
            <a:r>
              <a:rPr lang="de-AT" altLang="de-DE" sz="1600" b="1" dirty="0">
                <a:solidFill>
                  <a:srgbClr val="000000"/>
                </a:solidFill>
              </a:rPr>
              <a:t>Entwicklung 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bei </a:t>
            </a:r>
            <a:r>
              <a:rPr lang="de-AT" altLang="de-DE" sz="1600" b="1" dirty="0" err="1" smtClean="0">
                <a:solidFill>
                  <a:srgbClr val="000000"/>
                </a:solidFill>
              </a:rPr>
              <a:t>Mass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 </a:t>
            </a:r>
            <a:r>
              <a:rPr lang="de-AT" altLang="de-DE" sz="1600" b="1" dirty="0">
                <a:solidFill>
                  <a:srgbClr val="000000"/>
                </a:solidFill>
              </a:rPr>
              <a:t>Higher 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Education</a:t>
            </a:r>
          </a:p>
          <a:p>
            <a:pPr marL="742950" lvl="2" indent="-342900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DE" altLang="de-DE" sz="1200" b="1" dirty="0">
                <a:solidFill>
                  <a:srgbClr val="1E4D85"/>
                </a:solidFill>
              </a:rPr>
              <a:t>j</a:t>
            </a:r>
            <a:r>
              <a:rPr lang="de-DE" altLang="de-DE" sz="1200" b="1" dirty="0" smtClean="0">
                <a:solidFill>
                  <a:srgbClr val="1E4D85"/>
                </a:solidFill>
              </a:rPr>
              <a:t>edoch nach wie vor vergleichsweise wenig horizontal &amp; vertikal differenziert</a:t>
            </a:r>
            <a:endParaRPr lang="de-AT" altLang="de-DE" sz="1200" b="1" dirty="0">
              <a:solidFill>
                <a:srgbClr val="1E4D85"/>
              </a:solidFill>
            </a:endParaRPr>
          </a:p>
          <a:p>
            <a:pPr marL="742950" lvl="2" indent="-342900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200" b="1" dirty="0" smtClean="0">
                <a:solidFill>
                  <a:srgbClr val="1E4D85"/>
                </a:solidFill>
              </a:rPr>
              <a:t>~3/4 aller </a:t>
            </a:r>
            <a:r>
              <a:rPr lang="de-AT" altLang="de-DE" sz="1200" b="1" dirty="0" err="1">
                <a:solidFill>
                  <a:srgbClr val="1E4D85"/>
                </a:solidFill>
              </a:rPr>
              <a:t>undergraduates</a:t>
            </a:r>
            <a:r>
              <a:rPr lang="de-AT" altLang="de-DE" sz="1200" b="1" dirty="0">
                <a:solidFill>
                  <a:srgbClr val="1E4D85"/>
                </a:solidFill>
              </a:rPr>
              <a:t> belegen </a:t>
            </a:r>
            <a:r>
              <a:rPr lang="de-AT" altLang="de-DE" sz="1200" b="1" dirty="0" smtClean="0">
                <a:solidFill>
                  <a:srgbClr val="1E4D85"/>
                </a:solidFill>
              </a:rPr>
              <a:t>ein Universitätsstudium</a:t>
            </a:r>
            <a:endParaRPr lang="de-DE" altLang="de-DE" sz="1200" b="1" dirty="0">
              <a:solidFill>
                <a:srgbClr val="1E4D85"/>
              </a:solidFill>
            </a:endParaRP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endParaRPr lang="de-AT" altLang="de-DE" sz="1600" b="1" dirty="0" smtClean="0">
              <a:solidFill>
                <a:srgbClr val="000000"/>
              </a:solidFill>
            </a:endParaRPr>
          </a:p>
        </p:txBody>
      </p:sp>
      <p:sp>
        <p:nvSpPr>
          <p:cNvPr id="2" name="Interaktive Schaltfläche: Nächste(r) oder Weiter 1">
            <a:hlinkClick r:id="" action="ppaction://hlinkshowjump?jump=nextslide" highlightClick="1"/>
          </p:cNvPr>
          <p:cNvSpPr/>
          <p:nvPr/>
        </p:nvSpPr>
        <p:spPr>
          <a:xfrm>
            <a:off x="6948264" y="3140968"/>
            <a:ext cx="288032" cy="216024"/>
          </a:xfrm>
          <a:prstGeom prst="actionButtonForwardNex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Interaktive Schaltfläche: Nächste(r) oder Weiter 3">
            <a:hlinkClick r:id="rId3" action="ppaction://hlinksldjump" highlightClick="1"/>
          </p:cNvPr>
          <p:cNvSpPr/>
          <p:nvPr/>
        </p:nvSpPr>
        <p:spPr>
          <a:xfrm>
            <a:off x="7884368" y="4437112"/>
            <a:ext cx="288032" cy="216024"/>
          </a:xfrm>
          <a:prstGeom prst="actionButtonForwardNex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nteraktive Schaltfläche: Nächste(r) oder Weiter 4">
            <a:hlinkClick r:id="rId4" action="ppaction://hlinksldjump" highlightClick="1"/>
          </p:cNvPr>
          <p:cNvSpPr/>
          <p:nvPr/>
        </p:nvSpPr>
        <p:spPr>
          <a:xfrm>
            <a:off x="899592" y="6237312"/>
            <a:ext cx="288032" cy="216024"/>
          </a:xfrm>
          <a:prstGeom prst="actionButtonForwardNex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91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uiExpand="1" build="allAtOnce"/>
      <p:bldP spid="2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39750" y="92075"/>
            <a:ext cx="831532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800" b="1" dirty="0">
                <a:solidFill>
                  <a:srgbClr val="1E4D85"/>
                </a:solidFill>
                <a:cs typeface="+mn-cs"/>
              </a:rPr>
              <a:t>Bildungserfolg </a:t>
            </a:r>
            <a:r>
              <a:rPr lang="de-DE" altLang="de-DE" sz="1800" b="1" dirty="0" smtClean="0">
                <a:solidFill>
                  <a:srgbClr val="1E4D85"/>
                </a:solidFill>
                <a:cs typeface="+mn-cs"/>
              </a:rPr>
              <a:t>III</a:t>
            </a:r>
            <a:endParaRPr lang="de-DE" altLang="de-DE" sz="1600" b="1" dirty="0">
              <a:solidFill>
                <a:srgbClr val="1E4D85"/>
              </a:solidFill>
              <a:cs typeface="+mn-cs"/>
            </a:endParaRPr>
          </a:p>
        </p:txBody>
      </p:sp>
      <p:sp>
        <p:nvSpPr>
          <p:cNvPr id="35843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AT" altLang="de-DE" sz="180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131050" y="6381750"/>
            <a:ext cx="2120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900" b="1">
                <a:solidFill>
                  <a:srgbClr val="000000"/>
                </a:solidFill>
                <a:cs typeface="+mn-cs"/>
              </a:rPr>
              <a:t>Q: ibw-Primärerhebung OÖ 2013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55625" y="469900"/>
            <a:ext cx="860425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600" b="1" dirty="0">
                <a:solidFill>
                  <a:srgbClr val="1E4D85"/>
                </a:solidFill>
                <a:cs typeface="+mn-cs"/>
              </a:rPr>
              <a:t>Potentieller Einflussfaktor für Wechsel/Abbruch/DO: unterschiedliche BO?</a:t>
            </a:r>
          </a:p>
        </p:txBody>
      </p:sp>
      <p:pic>
        <p:nvPicPr>
          <p:cNvPr id="3584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25" y="3938588"/>
            <a:ext cx="2225675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0" y="1670503"/>
            <a:ext cx="5900485" cy="4279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5278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utoUpdateAnimBg="0" advAuto="0"/>
      <p:bldP spid="12" grpId="0" autoUpdateAnimBg="0"/>
      <p:bldP spid="10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39750" y="92075"/>
            <a:ext cx="831532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800" b="1" dirty="0">
                <a:solidFill>
                  <a:srgbClr val="1E4D85"/>
                </a:solidFill>
                <a:cs typeface="+mn-cs"/>
              </a:rPr>
              <a:t>Bildungserfolg </a:t>
            </a:r>
            <a:r>
              <a:rPr lang="de-DE" altLang="de-DE" sz="1800" b="1" dirty="0" smtClean="0">
                <a:solidFill>
                  <a:srgbClr val="1E4D85"/>
                </a:solidFill>
                <a:cs typeface="+mn-cs"/>
              </a:rPr>
              <a:t>III</a:t>
            </a:r>
            <a:endParaRPr lang="de-DE" altLang="de-DE" sz="1600" b="1" dirty="0">
              <a:solidFill>
                <a:srgbClr val="1E4D85"/>
              </a:solidFill>
              <a:cs typeface="+mn-cs"/>
            </a:endParaRPr>
          </a:p>
        </p:txBody>
      </p:sp>
      <p:sp>
        <p:nvSpPr>
          <p:cNvPr id="35843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AT" altLang="de-DE" sz="180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131050" y="6381750"/>
            <a:ext cx="2120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900" b="1">
                <a:solidFill>
                  <a:srgbClr val="000000"/>
                </a:solidFill>
                <a:cs typeface="+mn-cs"/>
              </a:rPr>
              <a:t>Q: ibw-Primärerhebung OÖ 2013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55625" y="469900"/>
            <a:ext cx="860425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600" b="1" dirty="0">
                <a:solidFill>
                  <a:srgbClr val="1E4D85"/>
                </a:solidFill>
                <a:cs typeface="+mn-cs"/>
              </a:rPr>
              <a:t>Potentieller Einflussfaktor für Wechsel/Abbruch/DO: unterschiedliche BO?</a:t>
            </a:r>
          </a:p>
        </p:txBody>
      </p:sp>
      <p:pic>
        <p:nvPicPr>
          <p:cNvPr id="3584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25" y="3938588"/>
            <a:ext cx="2225675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0" y="1670400"/>
            <a:ext cx="5910682" cy="428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39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39750" y="92075"/>
            <a:ext cx="831532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800" b="1" dirty="0">
                <a:solidFill>
                  <a:srgbClr val="1E4D85"/>
                </a:solidFill>
                <a:cs typeface="+mn-cs"/>
              </a:rPr>
              <a:t>Bildungserfolg </a:t>
            </a:r>
            <a:r>
              <a:rPr lang="de-DE" altLang="de-DE" sz="1800" b="1" dirty="0" smtClean="0">
                <a:solidFill>
                  <a:srgbClr val="1E4D85"/>
                </a:solidFill>
                <a:cs typeface="+mn-cs"/>
              </a:rPr>
              <a:t>III</a:t>
            </a:r>
            <a:endParaRPr lang="de-DE" altLang="de-DE" sz="1600" b="1" dirty="0">
              <a:solidFill>
                <a:srgbClr val="1E4D85"/>
              </a:solidFill>
              <a:cs typeface="+mn-cs"/>
            </a:endParaRPr>
          </a:p>
        </p:txBody>
      </p:sp>
      <p:sp>
        <p:nvSpPr>
          <p:cNvPr id="35843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AT" altLang="de-DE" sz="180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131050" y="6381750"/>
            <a:ext cx="2120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900" b="1">
                <a:solidFill>
                  <a:srgbClr val="000000"/>
                </a:solidFill>
                <a:cs typeface="+mn-cs"/>
              </a:rPr>
              <a:t>Q: ibw-Primärerhebung OÖ 2013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55625" y="469900"/>
            <a:ext cx="860425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600" b="1" dirty="0">
                <a:solidFill>
                  <a:srgbClr val="1E4D85"/>
                </a:solidFill>
                <a:cs typeface="+mn-cs"/>
              </a:rPr>
              <a:t>Potentieller Einflussfaktor für Wechsel/Abbruch/DO: unterschiedliche BO?</a:t>
            </a:r>
          </a:p>
        </p:txBody>
      </p:sp>
      <p:pic>
        <p:nvPicPr>
          <p:cNvPr id="3584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25" y="3938588"/>
            <a:ext cx="2225675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0" y="1670400"/>
            <a:ext cx="5910682" cy="428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222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39750" y="92075"/>
            <a:ext cx="831532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800" b="1" dirty="0">
                <a:solidFill>
                  <a:srgbClr val="1E4D85"/>
                </a:solidFill>
                <a:cs typeface="+mn-cs"/>
              </a:rPr>
              <a:t>Bildungserfolg </a:t>
            </a:r>
            <a:r>
              <a:rPr lang="de-DE" altLang="de-DE" sz="1800" b="1" dirty="0" smtClean="0">
                <a:solidFill>
                  <a:srgbClr val="1E4D85"/>
                </a:solidFill>
                <a:cs typeface="+mn-cs"/>
              </a:rPr>
              <a:t>III</a:t>
            </a:r>
            <a:endParaRPr lang="de-DE" altLang="de-DE" sz="1600" b="1" dirty="0">
              <a:solidFill>
                <a:srgbClr val="1E4D85"/>
              </a:solidFill>
              <a:cs typeface="+mn-cs"/>
            </a:endParaRPr>
          </a:p>
        </p:txBody>
      </p:sp>
      <p:sp>
        <p:nvSpPr>
          <p:cNvPr id="35843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AT" altLang="de-DE" sz="180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131050" y="6381750"/>
            <a:ext cx="212090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900" b="1">
                <a:solidFill>
                  <a:srgbClr val="000000"/>
                </a:solidFill>
                <a:cs typeface="+mn-cs"/>
              </a:rPr>
              <a:t>Q: ibw-Primärerhebung OÖ 2013</a:t>
            </a: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55625" y="469900"/>
            <a:ext cx="860425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600" b="1" dirty="0">
                <a:solidFill>
                  <a:srgbClr val="1E4D85"/>
                </a:solidFill>
                <a:cs typeface="+mn-cs"/>
              </a:rPr>
              <a:t>Potentieller Einflussfaktor für Wechsel/Abbruch/DO: unterschiedliche BO?</a:t>
            </a:r>
          </a:p>
        </p:txBody>
      </p:sp>
      <p:pic>
        <p:nvPicPr>
          <p:cNvPr id="3584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25" y="3938588"/>
            <a:ext cx="2225675" cy="72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0" y="1670400"/>
            <a:ext cx="5910682" cy="4286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Interaktive Schaltfläche: Nächste(r) oder Weiter 7">
            <a:hlinkClick r:id="rId5" action="ppaction://hlinksldjump" highlightClick="1"/>
          </p:cNvPr>
          <p:cNvSpPr/>
          <p:nvPr/>
        </p:nvSpPr>
        <p:spPr>
          <a:xfrm>
            <a:off x="7145494" y="5661248"/>
            <a:ext cx="288032" cy="216024"/>
          </a:xfrm>
          <a:prstGeom prst="actionButtonForwardNex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72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ChangeArrowheads="1"/>
          </p:cNvSpPr>
          <p:nvPr/>
        </p:nvSpPr>
        <p:spPr bwMode="auto">
          <a:xfrm>
            <a:off x="555625" y="777875"/>
            <a:ext cx="860425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600" b="1" dirty="0">
                <a:solidFill>
                  <a:srgbClr val="1E4D85"/>
                </a:solidFill>
              </a:rPr>
              <a:t>Mengengerüst der (Miss-)Erfolge in der Sekundarstufe II in OÖ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39750" y="92075"/>
            <a:ext cx="831532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2800" b="1" dirty="0">
                <a:solidFill>
                  <a:srgbClr val="1E4D85"/>
                </a:solidFill>
              </a:rPr>
              <a:t>Facts &amp; </a:t>
            </a:r>
            <a:r>
              <a:rPr lang="de-DE" altLang="de-DE" sz="2800" b="1" dirty="0" err="1" smtClean="0">
                <a:solidFill>
                  <a:srgbClr val="1E4D85"/>
                </a:solidFill>
              </a:rPr>
              <a:t>Figures</a:t>
            </a:r>
            <a:r>
              <a:rPr lang="de-DE" altLang="de-DE" sz="2800" b="1" dirty="0" smtClean="0">
                <a:solidFill>
                  <a:srgbClr val="1E4D85"/>
                </a:solidFill>
              </a:rPr>
              <a:t> I</a:t>
            </a:r>
            <a:endParaRPr lang="de-DE" altLang="de-DE" sz="2800" b="1" dirty="0">
              <a:solidFill>
                <a:srgbClr val="1E4D85"/>
              </a:solidFill>
            </a:endParaRP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endParaRPr lang="de-DE" altLang="de-DE" sz="2800" b="1" dirty="0">
              <a:solidFill>
                <a:srgbClr val="1E4D85"/>
              </a:solidFill>
            </a:endParaRPr>
          </a:p>
        </p:txBody>
      </p:sp>
      <p:sp>
        <p:nvSpPr>
          <p:cNvPr id="112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AT" altLang="de-DE" sz="1800">
              <a:solidFill>
                <a:srgbClr val="000000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611188" y="6092825"/>
            <a:ext cx="4427537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900" b="1">
                <a:solidFill>
                  <a:srgbClr val="000000"/>
                </a:solidFill>
              </a:rPr>
              <a:t>Q: ibw-Primärerhebung OÖ 2013</a:t>
            </a:r>
          </a:p>
        </p:txBody>
      </p:sp>
      <p:graphicFrame>
        <p:nvGraphicFramePr>
          <p:cNvPr id="8" name="Diagramm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9601756"/>
              </p:ext>
            </p:extLst>
          </p:nvPr>
        </p:nvGraphicFramePr>
        <p:xfrm>
          <a:off x="683568" y="1052736"/>
          <a:ext cx="7344816" cy="5040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Interaktive Schaltfläche: Nächste(r) oder Weiter 6">
            <a:hlinkClick r:id="rId4" action="ppaction://hlinksldjump" highlightClick="1"/>
          </p:cNvPr>
          <p:cNvSpPr/>
          <p:nvPr/>
        </p:nvSpPr>
        <p:spPr>
          <a:xfrm>
            <a:off x="8388424" y="6345176"/>
            <a:ext cx="288032" cy="216024"/>
          </a:xfrm>
          <a:prstGeom prst="actionButtonForwardNex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749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06" grpId="0" build="p" autoUpdateAnimBg="0"/>
      <p:bldP spid="9" grpId="0" build="p" autoUpdateAnimBg="0" advAuto="0"/>
      <p:bldP spid="12" grpId="0" build="p" autoUpdateAnimBg="0"/>
      <p:bldGraphic spid="8" grpId="0">
        <p:bldSub>
          <a:bldChart bld="category"/>
        </p:bldSub>
      </p:bldGraphic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395536" y="2421955"/>
            <a:ext cx="8352928" cy="93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Clr>
                <a:srgbClr val="333399"/>
              </a:buClr>
              <a:buSzPct val="200000"/>
              <a:buFontTx/>
              <a:buNone/>
            </a:pPr>
            <a:r>
              <a:rPr lang="de-DE" altLang="de-DE" sz="3000" b="1" dirty="0" smtClean="0">
                <a:solidFill>
                  <a:srgbClr val="1E4D85"/>
                </a:solidFill>
              </a:rPr>
              <a:t> Berufsbildung:</a:t>
            </a:r>
            <a:br>
              <a:rPr lang="de-DE" altLang="de-DE" sz="3000" b="1" dirty="0" smtClean="0">
                <a:solidFill>
                  <a:srgbClr val="1E4D85"/>
                </a:solidFill>
              </a:rPr>
            </a:br>
            <a:r>
              <a:rPr lang="de-DE" altLang="de-DE" sz="3000" b="1" dirty="0" err="1" smtClean="0">
                <a:solidFill>
                  <a:srgbClr val="1E4D85"/>
                </a:solidFill>
              </a:rPr>
              <a:t>Employability</a:t>
            </a:r>
            <a:r>
              <a:rPr lang="de-DE" altLang="de-DE" sz="3000" b="1" dirty="0" smtClean="0">
                <a:solidFill>
                  <a:srgbClr val="1E4D85"/>
                </a:solidFill>
              </a:rPr>
              <a:t> &amp;  (Jugend-) Arbeitslosigkeit</a:t>
            </a:r>
            <a:endParaRPr lang="de-AT" altLang="de-DE" sz="3000" b="1" dirty="0" smtClean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038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3" name="Titel 1"/>
          <p:cNvSpPr txBox="1">
            <a:spLocks/>
          </p:cNvSpPr>
          <p:nvPr/>
        </p:nvSpPr>
        <p:spPr bwMode="auto">
          <a:xfrm>
            <a:off x="241598" y="548681"/>
            <a:ext cx="8722889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ED1C24"/>
              </a:buClr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08050" indent="-436563" eaLnBrk="0" hangingPunct="0">
              <a:spcBef>
                <a:spcPct val="20000"/>
              </a:spcBef>
              <a:buClr>
                <a:srgbClr val="4C5D68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304925" indent="-395288" eaLnBrk="0" hangingPunct="0">
              <a:spcBef>
                <a:spcPct val="20000"/>
              </a:spcBef>
              <a:buClr>
                <a:schemeClr val="tx1"/>
              </a:buClr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3863" indent="-3873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93913" indent="-398463" eaLnBrk="0" hangingPunct="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511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0083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655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9227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endParaRPr lang="de-AT" altLang="de-DE" sz="1800" b="1" dirty="0">
              <a:solidFill>
                <a:srgbClr val="1E4D85"/>
              </a:solidFill>
              <a:latin typeface="Arial"/>
            </a:endParaRPr>
          </a:p>
        </p:txBody>
      </p:sp>
      <p:sp>
        <p:nvSpPr>
          <p:cNvPr id="28684" name="Textfeld 54"/>
          <p:cNvSpPr txBox="1">
            <a:spLocks noChangeArrowheads="1"/>
          </p:cNvSpPr>
          <p:nvPr/>
        </p:nvSpPr>
        <p:spPr bwMode="auto">
          <a:xfrm>
            <a:off x="323528" y="6513961"/>
            <a:ext cx="864867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de-DE" sz="900" dirty="0" err="1" smtClean="0">
                <a:solidFill>
                  <a:srgbClr val="1E4D85"/>
                </a:solidFill>
                <a:cs typeface="Times New Roman" panose="02020603050405020304" pitchFamily="18" charset="0"/>
              </a:rPr>
              <a:t>Quelle</a:t>
            </a:r>
            <a:r>
              <a:rPr lang="en-GB" altLang="de-DE" sz="900" dirty="0" smtClean="0">
                <a:solidFill>
                  <a:srgbClr val="1E4D85"/>
                </a:solidFill>
                <a:cs typeface="Times New Roman" panose="02020603050405020304" pitchFamily="18" charset="0"/>
              </a:rPr>
              <a:t>: </a:t>
            </a:r>
            <a:r>
              <a:rPr lang="de-AT" altLang="de-DE" sz="900" dirty="0" smtClean="0">
                <a:solidFill>
                  <a:srgbClr val="1E4D85"/>
                </a:solidFill>
                <a:cs typeface="Times New Roman" panose="02020603050405020304" pitchFamily="18" charset="0"/>
              </a:rPr>
              <a:t>Statistik Austria: Bildung in Zahlen (2015/16), S/105</a:t>
            </a:r>
            <a:endParaRPr lang="en-GB" altLang="de-DE" sz="900" dirty="0">
              <a:solidFill>
                <a:srgbClr val="1E4D85"/>
              </a:solidFill>
              <a:cs typeface="Times New Roman" panose="02020603050405020304" pitchFamily="18" charset="0"/>
            </a:endParaRPr>
          </a:p>
        </p:txBody>
      </p:sp>
      <p:sp>
        <p:nvSpPr>
          <p:cNvPr id="17" name="Titel 1"/>
          <p:cNvSpPr txBox="1">
            <a:spLocks/>
          </p:cNvSpPr>
          <p:nvPr/>
        </p:nvSpPr>
        <p:spPr bwMode="auto">
          <a:xfrm>
            <a:off x="251520" y="87007"/>
            <a:ext cx="8892480" cy="103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ED1C24"/>
              </a:buClr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08050" indent="-436563" eaLnBrk="0" hangingPunct="0">
              <a:spcBef>
                <a:spcPct val="20000"/>
              </a:spcBef>
              <a:buClr>
                <a:srgbClr val="4C5D68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304925" indent="-395288" eaLnBrk="0" hangingPunct="0">
              <a:spcBef>
                <a:spcPct val="20000"/>
              </a:spcBef>
              <a:buClr>
                <a:schemeClr val="tx1"/>
              </a:buClr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3863" indent="-3873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93913" indent="-398463" eaLnBrk="0" hangingPunct="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511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0083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655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9227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en-GB" altLang="de-DE" sz="2800" b="1" dirty="0" smtClean="0">
                <a:solidFill>
                  <a:srgbClr val="1E4D85"/>
                </a:solidFill>
                <a:latin typeface="Arial"/>
              </a:rPr>
              <a:t>AL </a:t>
            </a:r>
            <a:r>
              <a:rPr lang="en-GB" altLang="de-DE" sz="2800" b="1" dirty="0" err="1" smtClean="0">
                <a:solidFill>
                  <a:srgbClr val="1E4D85"/>
                </a:solidFill>
                <a:latin typeface="Arial"/>
              </a:rPr>
              <a:t>nach</a:t>
            </a:r>
            <a:r>
              <a:rPr lang="en-GB" altLang="de-DE" sz="2800" b="1" dirty="0" smtClean="0">
                <a:solidFill>
                  <a:srgbClr val="1E4D85"/>
                </a:solidFill>
                <a:latin typeface="Arial"/>
              </a:rPr>
              <a:t> </a:t>
            </a:r>
            <a:r>
              <a:rPr lang="en-GB" altLang="de-DE" sz="2800" b="1" dirty="0" err="1" smtClean="0">
                <a:solidFill>
                  <a:srgbClr val="1E4D85"/>
                </a:solidFill>
                <a:latin typeface="Arial"/>
              </a:rPr>
              <a:t>Bildungsniveau</a:t>
            </a:r>
            <a:endParaRPr lang="en-GB" altLang="de-DE" sz="2800" b="1" dirty="0">
              <a:solidFill>
                <a:srgbClr val="1E4D85"/>
              </a:solidFill>
              <a:latin typeface="Arial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27" y="928881"/>
            <a:ext cx="8349129" cy="5411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feil nach links 2"/>
          <p:cNvSpPr/>
          <p:nvPr/>
        </p:nvSpPr>
        <p:spPr>
          <a:xfrm>
            <a:off x="6950358" y="1104193"/>
            <a:ext cx="1152128" cy="526261"/>
          </a:xfrm>
          <a:prstGeom prst="lef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Pfeil nach links 6"/>
          <p:cNvSpPr/>
          <p:nvPr/>
        </p:nvSpPr>
        <p:spPr>
          <a:xfrm rot="18808874">
            <a:off x="6775137" y="1977127"/>
            <a:ext cx="891926" cy="303138"/>
          </a:xfrm>
          <a:prstGeom prst="lef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79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/>
      <p:bldP spid="17" grpId="0"/>
      <p:bldP spid="3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47688"/>
            <a:ext cx="7924800" cy="576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6" name="Rectangle 7"/>
          <p:cNvSpPr>
            <a:spLocks noChangeArrowheads="1"/>
          </p:cNvSpPr>
          <p:nvPr/>
        </p:nvSpPr>
        <p:spPr bwMode="auto">
          <a:xfrm>
            <a:off x="0" y="1809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US" altLang="de-DE" sz="1800">
              <a:solidFill>
                <a:prstClr val="black"/>
              </a:solidFill>
            </a:endParaRPr>
          </a:p>
        </p:txBody>
      </p:sp>
      <p:sp>
        <p:nvSpPr>
          <p:cNvPr id="13317" name="Oval 20"/>
          <p:cNvSpPr>
            <a:spLocks noChangeAspect="1" noChangeArrowheads="1"/>
          </p:cNvSpPr>
          <p:nvPr/>
        </p:nvSpPr>
        <p:spPr bwMode="auto">
          <a:xfrm>
            <a:off x="8748713" y="1557338"/>
            <a:ext cx="274637" cy="27463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US" altLang="de-DE" sz="1800">
              <a:solidFill>
                <a:prstClr val="black"/>
              </a:solidFill>
            </a:endParaRPr>
          </a:p>
        </p:txBody>
      </p:sp>
      <p:sp>
        <p:nvSpPr>
          <p:cNvPr id="13318" name="Oval 22"/>
          <p:cNvSpPr>
            <a:spLocks noChangeAspect="1" noChangeArrowheads="1"/>
          </p:cNvSpPr>
          <p:nvPr/>
        </p:nvSpPr>
        <p:spPr bwMode="auto">
          <a:xfrm>
            <a:off x="8764588" y="4508500"/>
            <a:ext cx="274637" cy="27463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</a:pPr>
            <a:endParaRPr lang="en-US" altLang="de-DE" sz="1800">
              <a:solidFill>
                <a:prstClr val="black"/>
              </a:solidFill>
            </a:endParaRPr>
          </a:p>
        </p:txBody>
      </p:sp>
      <p:sp>
        <p:nvSpPr>
          <p:cNvPr id="16" name="Oval 17"/>
          <p:cNvSpPr>
            <a:spLocks noChangeArrowheads="1"/>
          </p:cNvSpPr>
          <p:nvPr/>
        </p:nvSpPr>
        <p:spPr bwMode="auto">
          <a:xfrm>
            <a:off x="3851919" y="3789040"/>
            <a:ext cx="1368153" cy="1296144"/>
          </a:xfrm>
          <a:prstGeom prst="ellipse">
            <a:avLst/>
          </a:prstGeom>
          <a:noFill/>
          <a:ln w="25400">
            <a:solidFill>
              <a:srgbClr val="99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solidFill>
                <a:prstClr val="black"/>
              </a:solidFill>
            </a:endParaRPr>
          </a:p>
        </p:txBody>
      </p:sp>
      <p:sp>
        <p:nvSpPr>
          <p:cNvPr id="15" name="Oval 15"/>
          <p:cNvSpPr>
            <a:spLocks noChangeArrowheads="1"/>
          </p:cNvSpPr>
          <p:nvPr/>
        </p:nvSpPr>
        <p:spPr bwMode="auto">
          <a:xfrm>
            <a:off x="5220072" y="4423183"/>
            <a:ext cx="2088233" cy="79057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1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351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268760"/>
            <a:ext cx="8281292" cy="4566245"/>
          </a:xfrm>
          <a:noFill/>
        </p:spPr>
        <p:txBody>
          <a:bodyPr/>
          <a:lstStyle/>
          <a:p>
            <a:pPr algn="l"/>
            <a:r>
              <a:rPr lang="de-AT" altLang="de-DE" sz="4800" b="1" dirty="0" smtClean="0">
                <a:solidFill>
                  <a:srgbClr val="1E4D85"/>
                </a:solidFill>
              </a:rPr>
              <a:t>Herzlichen Dank</a:t>
            </a:r>
            <a:br>
              <a:rPr lang="de-AT" altLang="de-DE" sz="4800" b="1" dirty="0" smtClean="0">
                <a:solidFill>
                  <a:srgbClr val="1E4D85"/>
                </a:solidFill>
              </a:rPr>
            </a:br>
            <a:r>
              <a:rPr lang="de-AT" altLang="de-DE" sz="4800" b="1" dirty="0" smtClean="0">
                <a:solidFill>
                  <a:srgbClr val="1E4D85"/>
                </a:solidFill>
              </a:rPr>
              <a:t>für Ihre Aufmerksamkeit!</a:t>
            </a:r>
            <a:br>
              <a:rPr lang="de-AT" altLang="de-DE" sz="4800" b="1" dirty="0" smtClean="0">
                <a:solidFill>
                  <a:srgbClr val="1E4D85"/>
                </a:solidFill>
              </a:rPr>
            </a:br>
            <a:endParaRPr lang="de-DE" altLang="en-US" sz="1400" dirty="0" smtClean="0">
              <a:solidFill>
                <a:srgbClr val="1E4D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4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Text Box 2"/>
          <p:cNvSpPr txBox="1">
            <a:spLocks noChangeArrowheads="1"/>
          </p:cNvSpPr>
          <p:nvPr/>
        </p:nvSpPr>
        <p:spPr bwMode="auto">
          <a:xfrm>
            <a:off x="755650" y="6264275"/>
            <a:ext cx="5184775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en-US" sz="1100" smtClean="0">
                <a:solidFill>
                  <a:srgbClr val="000000"/>
                </a:solidFill>
                <a:cs typeface="+mn-cs"/>
              </a:rPr>
              <a:t>Quelle: PISA 2009; EURIYDICE 2010, ibw-Internetrecherche; ibw-Auswertungen</a:t>
            </a:r>
            <a:endParaRPr lang="de-AT" altLang="en-US" sz="11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7388" y="981075"/>
            <a:ext cx="7772400" cy="431800"/>
          </a:xfrm>
          <a:noFill/>
          <a:ln/>
        </p:spPr>
        <p:txBody>
          <a:bodyPr/>
          <a:lstStyle/>
          <a:p>
            <a:pPr algn="l"/>
            <a:r>
              <a:rPr lang="de-DE" altLang="en-US" sz="1800" b="1">
                <a:solidFill>
                  <a:schemeClr val="accent2"/>
                </a:solidFill>
              </a:rPr>
              <a:t>Dauer der gemeinsamen Schuljahre und PISA-Testergebnisse im Lesen (Mittelwerte des Jahres 2009) für die Vergleichsländer</a:t>
            </a:r>
            <a:endParaRPr lang="de-AT" altLang="en-US" sz="1800" b="1">
              <a:solidFill>
                <a:schemeClr val="accent2"/>
              </a:solidFill>
            </a:endParaRPr>
          </a:p>
        </p:txBody>
      </p:sp>
      <p:pic>
        <p:nvPicPr>
          <p:cNvPr id="24167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84313"/>
            <a:ext cx="8137525" cy="476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8927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66" grpId="0"/>
      <p:bldP spid="24166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Text Box 2"/>
          <p:cNvSpPr txBox="1">
            <a:spLocks noChangeArrowheads="1"/>
          </p:cNvSpPr>
          <p:nvPr/>
        </p:nvSpPr>
        <p:spPr bwMode="auto">
          <a:xfrm>
            <a:off x="539750" y="6337300"/>
            <a:ext cx="6192838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AT" altLang="en-US" sz="1100" smtClean="0">
                <a:solidFill>
                  <a:srgbClr val="000000"/>
                </a:solidFill>
                <a:cs typeface="+mn-cs"/>
              </a:rPr>
              <a:t>Quelle: </a:t>
            </a:r>
            <a:r>
              <a:rPr lang="de-DE" altLang="en-US" sz="1100" smtClean="0">
                <a:solidFill>
                  <a:srgbClr val="000000"/>
                </a:solidFill>
                <a:cs typeface="+mn-cs"/>
              </a:rPr>
              <a:t>PIRLS Datensatz 2006 (2011 für Länder mit *); ibw-Berechnung und Darstellung</a:t>
            </a:r>
            <a:endParaRPr lang="de-AT" altLang="en-US" sz="11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261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909638"/>
            <a:ext cx="8353425" cy="431800"/>
          </a:xfrm>
          <a:noFill/>
          <a:ln/>
        </p:spPr>
        <p:txBody>
          <a:bodyPr/>
          <a:lstStyle/>
          <a:p>
            <a:pPr algn="l"/>
            <a:r>
              <a:rPr lang="de-DE" altLang="en-US" sz="1600" b="1">
                <a:solidFill>
                  <a:schemeClr val="accent2"/>
                </a:solidFill>
              </a:rPr>
              <a:t>Zusammenhang zwischen dem Realitätsgrad der Lehrereinschätzungen zum Bedarf an Förderunterricht und PIRLS Lesetestleistungen am Ende der Primarstufe</a:t>
            </a:r>
            <a:endParaRPr lang="de-AT" altLang="en-US" sz="1600" b="1">
              <a:solidFill>
                <a:schemeClr val="accent2"/>
              </a:solidFill>
            </a:endParaRPr>
          </a:p>
        </p:txBody>
      </p:sp>
      <p:graphicFrame>
        <p:nvGraphicFramePr>
          <p:cNvPr id="261128" name="Object 8"/>
          <p:cNvGraphicFramePr>
            <a:graphicFrameLocks noChangeAspect="1"/>
          </p:cNvGraphicFramePr>
          <p:nvPr/>
        </p:nvGraphicFramePr>
        <p:xfrm>
          <a:off x="579438" y="1357313"/>
          <a:ext cx="7880350" cy="4970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Diagramm" r:id="rId4" imgW="8848745" imgH="5581785" progId="Excel.Chart.8">
                  <p:embed/>
                </p:oleObj>
              </mc:Choice>
              <mc:Fallback>
                <p:oleObj name="Diagramm" r:id="rId4" imgW="8848745" imgH="5581785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438" y="1357313"/>
                        <a:ext cx="7880350" cy="4970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1800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1122" grpId="0"/>
      <p:bldP spid="2611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395288" y="476672"/>
            <a:ext cx="8280400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Primäre Effekte:</a:t>
            </a:r>
          </a:p>
          <a:p>
            <a:pPr marL="0" indent="0">
              <a:spcBef>
                <a:spcPct val="50000"/>
              </a:spcBef>
              <a:buClr>
                <a:srgbClr val="333399"/>
              </a:buClr>
              <a:buSzPct val="200000"/>
              <a:buFontTx/>
              <a:buNone/>
            </a:pPr>
            <a:r>
              <a:rPr lang="de-AT" altLang="de-DE" sz="1600" b="1" dirty="0">
                <a:solidFill>
                  <a:srgbClr val="000000"/>
                </a:solidFill>
              </a:rPr>
              <a:t>	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schaffen eine </a:t>
            </a:r>
            <a:r>
              <a:rPr lang="de-AT" altLang="de-DE" sz="1600" b="1" dirty="0">
                <a:solidFill>
                  <a:srgbClr val="000000"/>
                </a:solidFill>
              </a:rPr>
              <a:t>Art „Ausgangsverteilung“ auf der Basis des 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	kulturellen </a:t>
            </a:r>
            <a:r>
              <a:rPr lang="de-AT" altLang="de-DE" sz="1600" b="1" dirty="0">
                <a:solidFill>
                  <a:srgbClr val="000000"/>
                </a:solidFill>
              </a:rPr>
              <a:t>Hintergrunds (soziale Herkunft, Familie) und üben einen 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	direkten </a:t>
            </a:r>
            <a:r>
              <a:rPr lang="de-AT" altLang="de-DE" sz="1600" b="1" dirty="0">
                <a:solidFill>
                  <a:srgbClr val="000000"/>
                </a:solidFill>
              </a:rPr>
              <a:t>Einfluss auf den Schulerfolg und in Folge auf die 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Handlungs-	alternativen </a:t>
            </a:r>
            <a:r>
              <a:rPr lang="de-AT" altLang="de-DE" sz="1600" b="1" dirty="0">
                <a:solidFill>
                  <a:srgbClr val="000000"/>
                </a:solidFill>
              </a:rPr>
              <a:t>aus. </a:t>
            </a:r>
            <a:endParaRPr lang="de-AT" altLang="de-DE" sz="1600" b="1" dirty="0" smtClean="0">
              <a:solidFill>
                <a:srgbClr val="000000"/>
              </a:solidFill>
            </a:endParaRPr>
          </a:p>
          <a:p>
            <a:pPr marL="0" indent="0">
              <a:spcBef>
                <a:spcPct val="50000"/>
              </a:spcBef>
              <a:buClr>
                <a:srgbClr val="333399"/>
              </a:buClr>
              <a:buSzPct val="200000"/>
              <a:buFontTx/>
              <a:buNone/>
            </a:pPr>
            <a:r>
              <a:rPr lang="de-AT" altLang="de-DE" sz="1600" b="1" dirty="0" smtClean="0">
                <a:solidFill>
                  <a:srgbClr val="000000"/>
                </a:solidFill>
              </a:rPr>
              <a:t> 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Sekundäre </a:t>
            </a:r>
            <a:r>
              <a:rPr lang="de-AT" altLang="de-DE" sz="1600" b="1" dirty="0">
                <a:solidFill>
                  <a:srgbClr val="000000"/>
                </a:solidFill>
              </a:rPr>
              <a:t>Effekte:</a:t>
            </a:r>
          </a:p>
          <a:p>
            <a:pPr marL="0" indent="0">
              <a:spcBef>
                <a:spcPct val="50000"/>
              </a:spcBef>
              <a:buClr>
                <a:srgbClr val="333399"/>
              </a:buClr>
              <a:buSzPct val="200000"/>
              <a:buFontTx/>
              <a:buNone/>
            </a:pPr>
            <a:r>
              <a:rPr lang="de-AT" altLang="de-DE" sz="1600" b="1" dirty="0">
                <a:solidFill>
                  <a:srgbClr val="000000"/>
                </a:solidFill>
              </a:rPr>
              <a:t>	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ergeben </a:t>
            </a:r>
            <a:r>
              <a:rPr lang="de-AT" altLang="de-DE" sz="1600" b="1" dirty="0">
                <a:solidFill>
                  <a:srgbClr val="000000"/>
                </a:solidFill>
              </a:rPr>
              <a:t>sich aus der sozialen Stellung innerhalb des 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	Schichtungssystems</a:t>
            </a:r>
            <a:r>
              <a:rPr lang="de-AT" altLang="de-DE" sz="1600" b="1" dirty="0">
                <a:solidFill>
                  <a:srgbClr val="000000"/>
                </a:solidFill>
              </a:rPr>
              <a:t>; sie bewirken, dass Individuen 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unterschiedliche 	Bildungsentscheidungen </a:t>
            </a:r>
            <a:r>
              <a:rPr lang="de-AT" altLang="de-DE" sz="1600" b="1" dirty="0">
                <a:solidFill>
                  <a:srgbClr val="000000"/>
                </a:solidFill>
              </a:rPr>
              <a:t>treffen (auf Basis der relativen Risikoaversion 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	bzw</a:t>
            </a:r>
            <a:r>
              <a:rPr lang="de-AT" altLang="de-DE" sz="1600" b="1" dirty="0">
                <a:solidFill>
                  <a:srgbClr val="000000"/>
                </a:solidFill>
              </a:rPr>
              <a:t>. des Statuserhaltungsmotivs, Erfolgserwartungen etc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.)</a:t>
            </a:r>
            <a:endParaRPr lang="de-AT" altLang="de-DE" sz="1600" b="1" dirty="0">
              <a:solidFill>
                <a:srgbClr val="000000"/>
              </a:solidFill>
            </a:endParaRPr>
          </a:p>
          <a:p>
            <a:pPr marL="0" indent="0">
              <a:spcBef>
                <a:spcPct val="50000"/>
              </a:spcBef>
              <a:buClr>
                <a:srgbClr val="333399"/>
              </a:buClr>
              <a:buSzPct val="200000"/>
              <a:buFontTx/>
              <a:buNone/>
            </a:pPr>
            <a:endParaRPr lang="de-AT" altLang="de-DE" sz="1200" b="1" dirty="0" smtClean="0">
              <a:solidFill>
                <a:srgbClr val="000000"/>
              </a:solidFill>
            </a:endParaRPr>
          </a:p>
          <a:p>
            <a:pPr lvl="1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endParaRPr lang="de-AT" altLang="de-DE" sz="1200" b="1" dirty="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endParaRPr lang="de-AT" altLang="de-DE" sz="16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46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395288" y="620688"/>
            <a:ext cx="8569200" cy="3960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rgbClr val="333399"/>
              </a:buClr>
              <a:buSzPct val="200000"/>
              <a:buFontTx/>
              <a:buNone/>
            </a:pPr>
            <a:r>
              <a:rPr lang="de-AT" altLang="de-DE" sz="2400" b="1" dirty="0" smtClean="0">
                <a:solidFill>
                  <a:srgbClr val="1E4D85"/>
                </a:solidFill>
              </a:rPr>
              <a:t>Potentielle Einflussfaktoren …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Familiärer Background</a:t>
            </a:r>
          </a:p>
          <a:p>
            <a:pPr lvl="1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200" b="1" dirty="0" smtClean="0">
                <a:solidFill>
                  <a:srgbClr val="000000"/>
                </a:solidFill>
              </a:rPr>
              <a:t>Soziale Schicht, Bildungslevel, Vorbilder, Einkommen, Migrationshintergrund, Geschwister</a:t>
            </a:r>
          </a:p>
          <a:p>
            <a:pPr lvl="1"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200" b="1" dirty="0" smtClean="0">
                <a:solidFill>
                  <a:srgbClr val="000000"/>
                </a:solidFill>
              </a:rPr>
              <a:t>bestimmt Bildungsaspiration; ist </a:t>
            </a:r>
            <a:r>
              <a:rPr lang="de-AT" altLang="de-DE" sz="1200" b="1" dirty="0" err="1" smtClean="0">
                <a:solidFill>
                  <a:srgbClr val="000000"/>
                </a:solidFill>
              </a:rPr>
              <a:t>Role</a:t>
            </a:r>
            <a:r>
              <a:rPr lang="de-AT" altLang="de-DE" sz="1200" b="1" dirty="0" smtClean="0">
                <a:solidFill>
                  <a:srgbClr val="000000"/>
                </a:solidFill>
              </a:rPr>
              <a:t>-Modell; ist </a:t>
            </a:r>
            <a:r>
              <a:rPr lang="de-AT" altLang="de-DE" sz="1200" b="1" dirty="0">
                <a:solidFill>
                  <a:srgbClr val="000000"/>
                </a:solidFill>
              </a:rPr>
              <a:t>R</a:t>
            </a:r>
            <a:r>
              <a:rPr lang="de-AT" altLang="de-DE" sz="1200" b="1" dirty="0" smtClean="0">
                <a:solidFill>
                  <a:srgbClr val="000000"/>
                </a:solidFill>
              </a:rPr>
              <a:t>essource (soziales &amp; kulturelles Kapital, Resilienz)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Geschlecht (Stereotypen etc.)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>
                <a:solidFill>
                  <a:srgbClr val="000000"/>
                </a:solidFill>
              </a:rPr>
              <a:t>Peers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bisherige Schulleistung / „Talent/Begabung/IQ“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Legitimierende Funktion von Schule =&gt; Selbstbilder / Erwartungshaltung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Investition &amp; Nutzen (Bildungserträge) – Realisierungschancen /Kalküle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Soziale Attraktivität von Schultypen / </a:t>
            </a:r>
            <a:r>
              <a:rPr lang="de-AT" altLang="de-DE" sz="1600" b="1" dirty="0">
                <a:solidFill>
                  <a:srgbClr val="000000"/>
                </a:solidFill>
              </a:rPr>
              <a:t>A</a:t>
            </a:r>
            <a:r>
              <a:rPr lang="de-AT" altLang="de-DE" sz="1600" b="1" dirty="0" smtClean="0">
                <a:solidFill>
                  <a:srgbClr val="000000"/>
                </a:solidFill>
              </a:rPr>
              <a:t>usbildungsoptionen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Informationsgrad über Bildungsoptionen / „inhaltliche Passung“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Wohnort &amp; tatsächliche regionale Opportunitätsstruktur (Bildungsangebot)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„Vorbildung“ (=&gt; Selbstbilder) und systemische Komponenten (Konstruktion der Schnittstellen / Berechtigungen [Zeugnisnoten])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Lehrerprognosen zum </a:t>
            </a:r>
            <a:r>
              <a:rPr lang="de-AT" altLang="de-DE" sz="1600" b="1" smtClean="0">
                <a:solidFill>
                  <a:srgbClr val="000000"/>
                </a:solidFill>
              </a:rPr>
              <a:t>zukünftigen Schulerfolg </a:t>
            </a:r>
            <a:endParaRPr lang="de-AT" altLang="de-DE" sz="1600" b="1" dirty="0" smtClean="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r>
              <a:rPr lang="de-AT" altLang="de-DE" sz="1600" b="1" dirty="0" smtClean="0">
                <a:solidFill>
                  <a:srgbClr val="000000"/>
                </a:solidFill>
              </a:rPr>
              <a:t>„Zufall“</a:t>
            </a: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endParaRPr lang="de-AT" altLang="de-DE" sz="1600" b="1" dirty="0" smtClean="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endParaRPr lang="de-AT" altLang="de-DE" sz="1600" b="1" dirty="0" smtClean="0">
              <a:solidFill>
                <a:srgbClr val="000000"/>
              </a:solidFill>
            </a:endParaRPr>
          </a:p>
          <a:p>
            <a:pPr>
              <a:spcBef>
                <a:spcPct val="50000"/>
              </a:spcBef>
              <a:buClr>
                <a:srgbClr val="333399"/>
              </a:buClr>
              <a:buSzPct val="200000"/>
              <a:buFont typeface="Wingdings" pitchFamily="2" charset="2"/>
              <a:buChar char="§"/>
            </a:pPr>
            <a:endParaRPr lang="de-AT" altLang="de-DE" sz="16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670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ChangeArrowheads="1"/>
          </p:cNvSpPr>
          <p:nvPr/>
        </p:nvSpPr>
        <p:spPr bwMode="auto">
          <a:xfrm>
            <a:off x="555625" y="777875"/>
            <a:ext cx="860425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1600" b="1" dirty="0">
                <a:solidFill>
                  <a:srgbClr val="1E4D85"/>
                </a:solidFill>
                <a:cs typeface="+mn-cs"/>
              </a:rPr>
              <a:t>Mengengerüst der (Miss-)Erfolge in der Sekundarstufe II in OÖ, nach Schulformen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39750" y="92075"/>
            <a:ext cx="831532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2800" b="1" dirty="0">
                <a:solidFill>
                  <a:srgbClr val="1E4D85"/>
                </a:solidFill>
                <a:cs typeface="+mn-cs"/>
              </a:rPr>
              <a:t>Facts &amp; </a:t>
            </a:r>
            <a:r>
              <a:rPr lang="de-DE" altLang="de-DE" sz="2800" b="1" dirty="0" err="1">
                <a:solidFill>
                  <a:srgbClr val="1E4D85"/>
                </a:solidFill>
                <a:cs typeface="+mn-cs"/>
              </a:rPr>
              <a:t>Figures</a:t>
            </a:r>
            <a:r>
              <a:rPr lang="de-DE" altLang="de-DE" sz="2800" b="1" dirty="0">
                <a:solidFill>
                  <a:srgbClr val="1E4D85"/>
                </a:solidFill>
                <a:cs typeface="+mn-cs"/>
              </a:rPr>
              <a:t> </a:t>
            </a:r>
            <a:r>
              <a:rPr lang="de-DE" altLang="de-DE" sz="2800" b="1" dirty="0" smtClean="0">
                <a:solidFill>
                  <a:srgbClr val="1E4D85"/>
                </a:solidFill>
                <a:cs typeface="+mn-cs"/>
              </a:rPr>
              <a:t>II</a:t>
            </a:r>
            <a:endParaRPr lang="de-DE" altLang="de-DE" sz="2800" b="1" dirty="0">
              <a:solidFill>
                <a:srgbClr val="1E4D85"/>
              </a:solidFill>
              <a:cs typeface="+mn-cs"/>
            </a:endParaRP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endParaRPr lang="de-DE" altLang="de-DE" sz="2800" b="1" dirty="0">
              <a:solidFill>
                <a:srgbClr val="1E4D85"/>
              </a:solidFill>
              <a:cs typeface="+mn-cs"/>
            </a:endParaRPr>
          </a:p>
        </p:txBody>
      </p:sp>
      <p:sp>
        <p:nvSpPr>
          <p:cNvPr id="1229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de-AT" altLang="de-DE" sz="1800">
              <a:solidFill>
                <a:srgbClr val="000000"/>
              </a:solidFill>
              <a:cs typeface="+mn-cs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55625" y="6076950"/>
            <a:ext cx="4427538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sz="900" b="1" dirty="0">
                <a:solidFill>
                  <a:srgbClr val="000000"/>
                </a:solidFill>
                <a:cs typeface="+mn-cs"/>
              </a:rPr>
              <a:t>Q: ibw-Primärerhebung OÖ 2013</a:t>
            </a:r>
          </a:p>
        </p:txBody>
      </p:sp>
      <p:graphicFrame>
        <p:nvGraphicFramePr>
          <p:cNvPr id="7" name="Diagram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6749342"/>
              </p:ext>
            </p:extLst>
          </p:nvPr>
        </p:nvGraphicFramePr>
        <p:xfrm>
          <a:off x="610195" y="1184275"/>
          <a:ext cx="7923609" cy="48171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5232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06" grpId="0" build="p" autoUpdateAnimBg="0"/>
      <p:bldP spid="9" grpId="0" build="p" autoUpdateAnimBg="0" advAuto="0"/>
      <p:bldP spid="12" grpId="0"/>
      <p:bldGraphic spid="7" grpId="0">
        <p:bldSub>
          <a:bldChart bld="series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ChangeArrowheads="1"/>
          </p:cNvSpPr>
          <p:nvPr/>
        </p:nvSpPr>
        <p:spPr bwMode="auto">
          <a:xfrm>
            <a:off x="395288" y="908050"/>
            <a:ext cx="8748712" cy="594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r>
              <a:rPr lang="de-DE" altLang="de-DE" sz="1600" b="1" u="sng" dirty="0" smtClean="0">
                <a:solidFill>
                  <a:srgbClr val="1E4D85"/>
                </a:solidFill>
              </a:rPr>
              <a:t>Gründe für Schulwechsel-/</a:t>
            </a:r>
            <a:r>
              <a:rPr lang="de-DE" altLang="de-DE" sz="1600" b="1" u="sng" dirty="0" err="1" smtClean="0">
                <a:solidFill>
                  <a:srgbClr val="1E4D85"/>
                </a:solidFill>
              </a:rPr>
              <a:t>abbruch</a:t>
            </a:r>
            <a:r>
              <a:rPr lang="de-DE" altLang="de-DE" sz="1600" b="1" u="sng" dirty="0" smtClean="0">
                <a:solidFill>
                  <a:srgbClr val="1E4D85"/>
                </a:solidFill>
              </a:rPr>
              <a:t>:</a:t>
            </a: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Schnittstelle 8. / 9. / 10. Schulstufe („Umgehung </a:t>
            </a:r>
            <a:r>
              <a:rPr lang="de-DE" altLang="de-DE" sz="1600" b="1" dirty="0" err="1" smtClean="0">
                <a:solidFill>
                  <a:srgbClr val="1E4D85"/>
                </a:solidFill>
              </a:rPr>
              <a:t>Poly</a:t>
            </a:r>
            <a:r>
              <a:rPr lang="de-DE" altLang="de-DE" sz="1600" b="1" dirty="0" smtClean="0">
                <a:solidFill>
                  <a:srgbClr val="1E4D85"/>
                </a:solidFill>
              </a:rPr>
              <a:t>“)</a:t>
            </a: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Soziale Attraktivität AHS/BHS</a:t>
            </a: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Vielfältiges Sek II Angebot =&gt; Informations-/Transparenzprobleme</a:t>
            </a: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endParaRPr lang="de-DE" altLang="de-DE" sz="600" b="1" dirty="0" smtClean="0">
              <a:solidFill>
                <a:srgbClr val="1E4D85"/>
              </a:solidFill>
            </a:endParaRPr>
          </a:p>
          <a:p>
            <a:pPr eaLnBrk="1" hangingPunct="1">
              <a:buClr>
                <a:srgbClr val="333399"/>
              </a:buClr>
              <a:buSzPct val="150000"/>
              <a:buFontTx/>
              <a:buNone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Nicht ausreichende BO in Sek I – insb. individuelle Dimension</a:t>
            </a: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Selektions- versus Potentiallogik der österreichischen Schule</a:t>
            </a: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endParaRPr lang="de-DE" altLang="de-DE" sz="600" b="1" dirty="0" smtClean="0">
              <a:solidFill>
                <a:srgbClr val="1E4D85"/>
              </a:solidFill>
            </a:endParaRP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=&gt; Sek-II-Wahl &amp; Bildungslaufbahn („Erfolg“) sind stark von „Zufällen“ geprägt</a:t>
            </a: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endParaRPr lang="de-DE" altLang="de-DE" sz="600" b="1" dirty="0" smtClean="0">
              <a:solidFill>
                <a:srgbClr val="1E4D85"/>
              </a:solidFill>
            </a:endParaRP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r>
              <a:rPr lang="de-DE" altLang="de-DE" sz="1600" b="1" u="sng" dirty="0" smtClean="0">
                <a:solidFill>
                  <a:srgbClr val="1E4D85"/>
                </a:solidFill>
              </a:rPr>
              <a:t>Auswirkungen:</a:t>
            </a:r>
          </a:p>
          <a:p>
            <a:pPr marL="285750" indent="-285750" eaLnBrk="1" hangingPunct="1">
              <a:buClr>
                <a:srgbClr val="333399"/>
              </a:buClr>
              <a:buSzPct val="150000"/>
              <a:buFont typeface="Wingdings" panose="05000000000000000000" pitchFamily="2" charset="2"/>
              <a:buChar char="§"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viele Wechsler; die meisten Jugendlichen erreichen dennoch Sek-II-Abschluss</a:t>
            </a:r>
          </a:p>
          <a:p>
            <a:pPr marL="285750" indent="-285750" eaLnBrk="1" hangingPunct="1">
              <a:buClr>
                <a:srgbClr val="333399"/>
              </a:buClr>
              <a:buSzPct val="150000"/>
              <a:buFont typeface="Wingdings" panose="05000000000000000000" pitchFamily="2" charset="2"/>
              <a:buChar char="§"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mit Sek-II-Abschluss gelingt zumeist der AM-Einstieg =&gt; „Problemgruppe“ Drop-Outs</a:t>
            </a:r>
          </a:p>
          <a:p>
            <a:pPr marL="285750" indent="-285750" eaLnBrk="1" hangingPunct="1">
              <a:buClr>
                <a:srgbClr val="333399"/>
              </a:buClr>
              <a:buSzPct val="150000"/>
              <a:buFont typeface="Wingdings" panose="05000000000000000000" pitchFamily="2" charset="2"/>
              <a:buChar char="§"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Beträchtliche individuelle &amp; fiskalische Kosten (~ 70 Mio. Euro jährlich für OÖ) aufgrund Schulwechsel/-abbruch (sowie Sitzenbleiben)</a:t>
            </a: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endParaRPr lang="de-DE" altLang="de-DE" sz="600" b="1" dirty="0" smtClean="0">
              <a:solidFill>
                <a:srgbClr val="1E4D85"/>
              </a:solidFill>
            </a:endParaRP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r>
              <a:rPr lang="de-DE" altLang="de-DE" sz="1600" b="1" u="sng" dirty="0" smtClean="0">
                <a:solidFill>
                  <a:srgbClr val="1E4D85"/>
                </a:solidFill>
              </a:rPr>
              <a:t>Verbesserungspotentiale:</a:t>
            </a:r>
          </a:p>
          <a:p>
            <a:pPr marL="285750" indent="-285750" eaLnBrk="1" hangingPunct="1">
              <a:buClr>
                <a:srgbClr val="333399"/>
              </a:buClr>
              <a:buSzPct val="150000"/>
              <a:buFont typeface="Wingdings" panose="05000000000000000000" pitchFamily="2" charset="2"/>
              <a:buChar char="§"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Schulische BO sowie deren Vernetzung mit externer BO &amp; individualisierte BO</a:t>
            </a:r>
          </a:p>
          <a:p>
            <a:pPr marL="285750" indent="-285750" eaLnBrk="1" hangingPunct="1">
              <a:buClr>
                <a:srgbClr val="333399"/>
              </a:buClr>
              <a:buSzPct val="150000"/>
              <a:buFont typeface="Wingdings" panose="05000000000000000000" pitchFamily="2" charset="2"/>
              <a:buChar char="§"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Strukturelle Veränderung der Schnittstelle Sek I – II</a:t>
            </a:r>
          </a:p>
          <a:p>
            <a:pPr marL="285750" indent="-285750" eaLnBrk="1" hangingPunct="1">
              <a:buClr>
                <a:srgbClr val="333399"/>
              </a:buClr>
              <a:buSzPct val="150000"/>
              <a:buFont typeface="Wingdings" panose="05000000000000000000" pitchFamily="2" charset="2"/>
              <a:buChar char="§"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Potential- anstelle Selektionsorientierung an den Schulen (Aufbau schulischer Förderstrukturen)</a:t>
            </a:r>
          </a:p>
          <a:p>
            <a:pPr marL="285750" indent="-285750" eaLnBrk="1" hangingPunct="1">
              <a:buClr>
                <a:srgbClr val="333399"/>
              </a:buClr>
              <a:buSzPct val="150000"/>
              <a:buFont typeface="Wingdings" panose="05000000000000000000" pitchFamily="2" charset="2"/>
              <a:buChar char="§"/>
              <a:defRPr/>
            </a:pPr>
            <a:r>
              <a:rPr lang="de-DE" altLang="de-DE" sz="1600" b="1" dirty="0" smtClean="0">
                <a:solidFill>
                  <a:srgbClr val="1E4D85"/>
                </a:solidFill>
              </a:rPr>
              <a:t>Finanzierung durch „Einsparungs-/Effizienzsteigerungseffekte“ </a:t>
            </a: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endParaRPr lang="de-DE" altLang="de-DE" sz="1600" b="1" dirty="0" smtClean="0">
              <a:solidFill>
                <a:srgbClr val="1E4D85"/>
              </a:solidFill>
            </a:endParaRPr>
          </a:p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  <a:defRPr/>
            </a:pPr>
            <a:endParaRPr lang="de-DE" altLang="de-DE" sz="1600" b="1" dirty="0" smtClean="0">
              <a:solidFill>
                <a:srgbClr val="1E4D85"/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61950" y="404813"/>
            <a:ext cx="831532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rgbClr val="333399"/>
              </a:buClr>
              <a:buSzPct val="150000"/>
              <a:buFont typeface="Symbol" pitchFamily="18" charset="2"/>
              <a:buNone/>
            </a:pPr>
            <a:r>
              <a:rPr lang="de-DE" altLang="de-DE" b="1">
                <a:solidFill>
                  <a:srgbClr val="1E4D85"/>
                </a:solidFill>
              </a:rPr>
              <a:t>FAZIT</a:t>
            </a:r>
          </a:p>
        </p:txBody>
      </p:sp>
    </p:spTree>
    <p:extLst>
      <p:ext uri="{BB962C8B-B14F-4D97-AF65-F5344CB8AC3E}">
        <p14:creationId xmlns:p14="http://schemas.microsoft.com/office/powerpoint/2010/main" val="2350746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50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506" grpId="0" build="p"/>
      <p:bldP spid="9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4" name="Textfeld 54"/>
          <p:cNvSpPr txBox="1">
            <a:spLocks noChangeArrowheads="1"/>
          </p:cNvSpPr>
          <p:nvPr/>
        </p:nvSpPr>
        <p:spPr bwMode="auto">
          <a:xfrm>
            <a:off x="35496" y="6582544"/>
            <a:ext cx="3960440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de-DE" sz="900" dirty="0" err="1" smtClean="0">
                <a:solidFill>
                  <a:srgbClr val="1E4D85"/>
                </a:solidFill>
                <a:cs typeface="Times New Roman" panose="02020603050405020304" pitchFamily="18" charset="0"/>
              </a:rPr>
              <a:t>Quelle</a:t>
            </a:r>
            <a:r>
              <a:rPr lang="en-GB" altLang="de-DE" sz="900" dirty="0" smtClean="0">
                <a:solidFill>
                  <a:srgbClr val="1E4D85"/>
                </a:solidFill>
                <a:cs typeface="Times New Roman" panose="02020603050405020304" pitchFamily="18" charset="0"/>
              </a:rPr>
              <a:t>: </a:t>
            </a:r>
            <a:r>
              <a:rPr lang="de-AT" altLang="de-DE" sz="900" dirty="0" smtClean="0">
                <a:solidFill>
                  <a:srgbClr val="1E4D85"/>
                </a:solidFill>
                <a:cs typeface="Times New Roman" panose="02020603050405020304" pitchFamily="18" charset="0"/>
              </a:rPr>
              <a:t>Statistik Austria: Bildung in Zahlen (2015/16), S/105</a:t>
            </a:r>
            <a:endParaRPr lang="en-GB" altLang="de-DE" sz="900" dirty="0">
              <a:solidFill>
                <a:srgbClr val="1E4D85"/>
              </a:solidFill>
              <a:cs typeface="Times New Roman" panose="02020603050405020304" pitchFamily="18" charset="0"/>
            </a:endParaRPr>
          </a:p>
        </p:txBody>
      </p:sp>
      <p:sp>
        <p:nvSpPr>
          <p:cNvPr id="17" name="Titel 1"/>
          <p:cNvSpPr txBox="1">
            <a:spLocks/>
          </p:cNvSpPr>
          <p:nvPr/>
        </p:nvSpPr>
        <p:spPr bwMode="auto">
          <a:xfrm>
            <a:off x="4569047" y="332656"/>
            <a:ext cx="2876465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ED1C24"/>
              </a:buClr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08050" indent="-436563" eaLnBrk="0" hangingPunct="0">
              <a:spcBef>
                <a:spcPct val="20000"/>
              </a:spcBef>
              <a:buClr>
                <a:srgbClr val="4C5D68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304925" indent="-395288" eaLnBrk="0" hangingPunct="0">
              <a:spcBef>
                <a:spcPct val="20000"/>
              </a:spcBef>
              <a:buClr>
                <a:schemeClr val="tx1"/>
              </a:buClr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3863" indent="-3873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93913" indent="-398463" eaLnBrk="0" hangingPunct="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511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0083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655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9227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en-GB" altLang="de-DE" sz="2000" b="1" dirty="0" smtClean="0">
                <a:solidFill>
                  <a:srgbClr val="1E4D85"/>
                </a:solidFill>
                <a:latin typeface="Arial"/>
              </a:rPr>
              <a:t>  </a:t>
            </a:r>
            <a:r>
              <a:rPr lang="en-GB" altLang="de-DE" sz="2000" b="1" dirty="0" err="1" smtClean="0">
                <a:solidFill>
                  <a:srgbClr val="1E4D85"/>
                </a:solidFill>
                <a:latin typeface="Arial"/>
              </a:rPr>
              <a:t>Lebensstandard</a:t>
            </a:r>
            <a:r>
              <a:rPr lang="en-GB" altLang="de-DE" sz="2000" b="1" dirty="0" smtClean="0">
                <a:solidFill>
                  <a:srgbClr val="1E4D85"/>
                </a:solidFill>
                <a:latin typeface="Arial"/>
              </a:rPr>
              <a:t/>
            </a:r>
            <a:br>
              <a:rPr lang="en-GB" altLang="de-DE" sz="2000" b="1" dirty="0" smtClean="0">
                <a:solidFill>
                  <a:srgbClr val="1E4D85"/>
                </a:solidFill>
                <a:latin typeface="Arial"/>
              </a:rPr>
            </a:br>
            <a:r>
              <a:rPr lang="en-GB" altLang="de-DE" sz="2000" b="1" dirty="0" smtClean="0">
                <a:solidFill>
                  <a:srgbClr val="1E4D85"/>
                </a:solidFill>
                <a:latin typeface="Arial"/>
              </a:rPr>
              <a:t>  &amp; </a:t>
            </a:r>
            <a:r>
              <a:rPr lang="en-GB" altLang="de-DE" sz="2000" b="1" dirty="0" err="1" smtClean="0">
                <a:solidFill>
                  <a:srgbClr val="1E4D85"/>
                </a:solidFill>
                <a:latin typeface="Arial"/>
              </a:rPr>
              <a:t>Bildungsniveau</a:t>
            </a:r>
            <a:endParaRPr lang="en-GB" altLang="de-DE" sz="2000" b="1" dirty="0">
              <a:solidFill>
                <a:srgbClr val="1E4D85"/>
              </a:solidFill>
              <a:latin typeface="Arial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66" y="116632"/>
            <a:ext cx="4629375" cy="3377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28999"/>
            <a:ext cx="4320480" cy="3379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itel 1"/>
          <p:cNvSpPr txBox="1">
            <a:spLocks/>
          </p:cNvSpPr>
          <p:nvPr/>
        </p:nvSpPr>
        <p:spPr bwMode="auto">
          <a:xfrm>
            <a:off x="751721" y="5157192"/>
            <a:ext cx="4396343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ED1C24"/>
              </a:buClr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908050" indent="-436563" eaLnBrk="0" hangingPunct="0">
              <a:spcBef>
                <a:spcPct val="20000"/>
              </a:spcBef>
              <a:buClr>
                <a:srgbClr val="4C5D68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304925" indent="-395288" eaLnBrk="0" hangingPunct="0">
              <a:spcBef>
                <a:spcPct val="20000"/>
              </a:spcBef>
              <a:buClr>
                <a:schemeClr val="tx1"/>
              </a:buClr>
              <a:buFont typeface="Times New Roman" panose="02020603050405020304" pitchFamily="18" charset="0"/>
              <a:buChar char="–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93863" indent="-387350" eaLnBrk="0" hangingPunct="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93913" indent="-398463" eaLnBrk="0" hangingPunct="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511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30083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655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922713" indent="-398463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 typeface="Wingdings" panose="05000000000000000000" pitchFamily="2" charset="2"/>
              <a:buNone/>
            </a:pPr>
            <a:r>
              <a:rPr lang="en-GB" altLang="de-DE" sz="2000" b="1" dirty="0" err="1" smtClean="0">
                <a:solidFill>
                  <a:srgbClr val="1E4D85"/>
                </a:solidFill>
                <a:latin typeface="Arial"/>
              </a:rPr>
              <a:t>Armutsgefährdung</a:t>
            </a:r>
            <a:r>
              <a:rPr lang="en-GB" altLang="de-DE" sz="2000" b="1" dirty="0" smtClean="0">
                <a:solidFill>
                  <a:srgbClr val="1E4D85"/>
                </a:solidFill>
                <a:latin typeface="Arial"/>
              </a:rPr>
              <a:t/>
            </a:r>
            <a:br>
              <a:rPr lang="en-GB" altLang="de-DE" sz="2000" b="1" dirty="0" smtClean="0">
                <a:solidFill>
                  <a:srgbClr val="1E4D85"/>
                </a:solidFill>
                <a:latin typeface="Arial"/>
              </a:rPr>
            </a:br>
            <a:r>
              <a:rPr lang="en-GB" altLang="de-DE" sz="2000" b="1" dirty="0" smtClean="0">
                <a:solidFill>
                  <a:srgbClr val="1E4D85"/>
                </a:solidFill>
                <a:latin typeface="Arial"/>
              </a:rPr>
              <a:t> &amp; </a:t>
            </a:r>
            <a:r>
              <a:rPr lang="en-GB" altLang="de-DE" sz="2000" b="1" dirty="0" err="1" smtClean="0">
                <a:solidFill>
                  <a:srgbClr val="1E4D85"/>
                </a:solidFill>
                <a:latin typeface="Arial"/>
              </a:rPr>
              <a:t>Bildungsniveau</a:t>
            </a:r>
            <a:endParaRPr lang="en-GB" altLang="de-DE" sz="2000" b="1" dirty="0">
              <a:solidFill>
                <a:srgbClr val="1E4D85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651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/>
      <p:bldP spid="17" grpId="0"/>
      <p:bldP spid="8" grpId="0"/>
    </p:bldLst>
  </p:timing>
</p:sld>
</file>

<file path=ppt/theme/theme1.xml><?xml version="1.0" encoding="utf-8"?>
<a:theme xmlns:a="http://schemas.openxmlformats.org/drawingml/2006/main" name="ibw Allg - Englisch">
  <a:themeElements>
    <a:clrScheme name="ibw 2009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bw 200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bw 200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ibw Allg - Englisch">
  <a:themeElements>
    <a:clrScheme name="ibw 2009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bw 200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bw 200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7_PPT Folienmaster Entwicklung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Standarddesign">
  <a:themeElements>
    <a:clrScheme name="Benutzerdefinier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5F67"/>
      </a:accent1>
      <a:accent2>
        <a:srgbClr val="003E7D"/>
      </a:accent2>
      <a:accent3>
        <a:srgbClr val="0095A0"/>
      </a:accent3>
      <a:accent4>
        <a:srgbClr val="B1C800"/>
      </a:accent4>
      <a:accent5>
        <a:srgbClr val="000000"/>
      </a:accent5>
      <a:accent6>
        <a:srgbClr val="7F7F7F"/>
      </a:accent6>
      <a:hlink>
        <a:srgbClr val="003E7D"/>
      </a:hlink>
      <a:folHlink>
        <a:srgbClr val="B1C800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2800" b="0" i="0" u="none" strike="noStrike" cap="none" normalizeH="0" baseline="0" smtClean="0">
            <a:ln>
              <a:noFill/>
            </a:ln>
            <a:solidFill>
              <a:srgbClr val="00428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2800" b="0" i="0" u="none" strike="noStrike" cap="none" normalizeH="0" baseline="0" smtClean="0">
            <a:ln>
              <a:noFill/>
            </a:ln>
            <a:solidFill>
              <a:srgbClr val="00428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6_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ibw Allg - Englisch">
  <a:themeElements>
    <a:clrScheme name="ibw 2009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bw 200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bw 200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_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ibw Allg - Englisch">
  <a:themeElements>
    <a:clrScheme name="ibw 2009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bw 200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bw 200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8_PPT Folienmaster Entwicklung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3_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5_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4_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3_ibw Allg - Englisch">
  <a:themeElements>
    <a:clrScheme name="ibw 2009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bw 2009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bw 200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bw 200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bw 200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9_PPT Folienmaster Entwicklung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_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Lariss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Lariss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Standard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Standard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Lariss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ibw Allg - Englisch</Template>
  <TotalTime>0</TotalTime>
  <Words>728</Words>
  <Application>Microsoft Office PowerPoint</Application>
  <PresentationFormat>Bildschirmpräsentation (4:3)</PresentationFormat>
  <Paragraphs>130</Paragraphs>
  <Slides>27</Slides>
  <Notes>24</Notes>
  <HiddenSlides>0</HiddenSlides>
  <MMClips>0</MMClips>
  <ScaleCrop>false</ScaleCrop>
  <HeadingPairs>
    <vt:vector size="6" baseType="variant">
      <vt:variant>
        <vt:lpstr>Design</vt:lpstr>
      </vt:variant>
      <vt:variant>
        <vt:i4>16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27</vt:i4>
      </vt:variant>
    </vt:vector>
  </HeadingPairs>
  <TitlesOfParts>
    <vt:vector size="44" baseType="lpstr">
      <vt:lpstr>ibw Allg - Englisch</vt:lpstr>
      <vt:lpstr>6_ibw Allg - Englisch</vt:lpstr>
      <vt:lpstr>7_PPT Folienmaster Entwicklung</vt:lpstr>
      <vt:lpstr>2_Standarddesign</vt:lpstr>
      <vt:lpstr>6_Standarddesign</vt:lpstr>
      <vt:lpstr>2_ibw Allg - Englisch</vt:lpstr>
      <vt:lpstr>Standarddesign</vt:lpstr>
      <vt:lpstr>1_Larissa</vt:lpstr>
      <vt:lpstr>1_ibw Allg - Englisch</vt:lpstr>
      <vt:lpstr>8_PPT Folienmaster Entwicklung</vt:lpstr>
      <vt:lpstr>3_Standarddesign</vt:lpstr>
      <vt:lpstr>5_Standarddesign</vt:lpstr>
      <vt:lpstr>4_Standarddesign</vt:lpstr>
      <vt:lpstr>3_ibw Allg - Englisch</vt:lpstr>
      <vt:lpstr>9_PPT Folienmaster Entwicklung</vt:lpstr>
      <vt:lpstr>1_Standarddesign</vt:lpstr>
      <vt:lpstr>Diagramm</vt:lpstr>
      <vt:lpstr>PowerPoint-Präsentation</vt:lpstr>
      <vt:lpstr>PowerPoint-Präsentation</vt:lpstr>
      <vt:lpstr>PowerPoint-Präsentation</vt:lpstr>
      <vt:lpstr>(Erstaus-)Bildungssysteme international:   Verteilung SchülerInnen in der Sekundarstufe II nach Bildungsinhalte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Herzlichen Dank für Ihre Aufmerksamkeit! </vt:lpstr>
      <vt:lpstr>Dauer der gemeinsamen Schuljahre und PISA-Testergebnisse im Lesen (Mittelwerte des Jahres 2009) für die Vergleichsländer</vt:lpstr>
      <vt:lpstr>Zusammenhang zwischen dem Realitätsgrad der Lehrereinschätzungen zum Bedarf an Förderunterricht und PIRLS Lesetestleistungen am Ende der Primarstufe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ibw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Mag. Kurt Schmid</dc:creator>
  <cp:lastModifiedBy>User</cp:lastModifiedBy>
  <cp:revision>560</cp:revision>
  <cp:lastPrinted>2017-11-28T13:54:34Z</cp:lastPrinted>
  <dcterms:created xsi:type="dcterms:W3CDTF">2012-09-11T11:04:43Z</dcterms:created>
  <dcterms:modified xsi:type="dcterms:W3CDTF">2018-03-12T09:19:20Z</dcterms:modified>
</cp:coreProperties>
</file>